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5" r:id="rId2"/>
    <p:sldMasterId id="2147483668" r:id="rId3"/>
    <p:sldMasterId id="2147483671" r:id="rId4"/>
    <p:sldMasterId id="2147483676" r:id="rId5"/>
    <p:sldMasterId id="2147483679" r:id="rId6"/>
  </p:sldMasterIdLst>
  <p:notesMasterIdLst>
    <p:notesMasterId r:id="rId36"/>
  </p:notesMasterIdLst>
  <p:sldIdLst>
    <p:sldId id="256" r:id="rId7"/>
    <p:sldId id="261" r:id="rId8"/>
    <p:sldId id="257" r:id="rId9"/>
    <p:sldId id="274" r:id="rId10"/>
    <p:sldId id="258" r:id="rId11"/>
    <p:sldId id="259" r:id="rId12"/>
    <p:sldId id="271" r:id="rId13"/>
    <p:sldId id="272" r:id="rId14"/>
    <p:sldId id="273" r:id="rId15"/>
    <p:sldId id="260" r:id="rId16"/>
    <p:sldId id="262" r:id="rId17"/>
    <p:sldId id="263" r:id="rId18"/>
    <p:sldId id="265" r:id="rId19"/>
    <p:sldId id="266" r:id="rId20"/>
    <p:sldId id="267" r:id="rId21"/>
    <p:sldId id="268" r:id="rId22"/>
    <p:sldId id="269" r:id="rId23"/>
    <p:sldId id="270" r:id="rId24"/>
    <p:sldId id="276" r:id="rId25"/>
    <p:sldId id="279" r:id="rId26"/>
    <p:sldId id="278" r:id="rId27"/>
    <p:sldId id="280" r:id="rId28"/>
    <p:sldId id="283" r:id="rId29"/>
    <p:sldId id="282" r:id="rId30"/>
    <p:sldId id="281" r:id="rId31"/>
    <p:sldId id="284" r:id="rId32"/>
    <p:sldId id="285" r:id="rId33"/>
    <p:sldId id="286" r:id="rId34"/>
    <p:sldId id="287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49"/>
    <p:restoredTop sz="94631"/>
  </p:normalViewPr>
  <p:slideViewPr>
    <p:cSldViewPr snapToGrid="0" snapToObjects="1">
      <p:cViewPr varScale="1">
        <p:scale>
          <a:sx n="135" d="100"/>
          <a:sy n="135" d="100"/>
        </p:scale>
        <p:origin x="176" y="17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theme" Target="theme/theme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FD857-2717-1740-B390-0915B3A11796}" type="datetimeFigureOut">
              <a:rPr kumimoji="1" lang="ko-KR" altLang="en-US" smtClean="0"/>
              <a:t>2019. 5. 20.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5B0365-F736-8F41-960E-D203597697E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22474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BF7E25-40A4-4B21-9A2F-B835EED8CA0E}"/>
              </a:ext>
            </a:extLst>
          </p:cNvPr>
          <p:cNvSpPr/>
          <p:nvPr/>
        </p:nvSpPr>
        <p:spPr>
          <a:xfrm>
            <a:off x="0" y="1122364"/>
            <a:ext cx="12192000" cy="2387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</p:spPr>
        <p:txBody>
          <a:bodyPr anchor="ctr"/>
          <a:lstStyle>
            <a:lvl1pPr algn="ctr">
              <a:defRPr sz="5400" b="1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778310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Information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21DCB78-167B-C743-9818-3AB223970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3266" y="3096449"/>
            <a:ext cx="1263956" cy="365125"/>
          </a:xfrm>
          <a:prstGeom prst="rect">
            <a:avLst/>
          </a:prstGeom>
        </p:spPr>
        <p:txBody>
          <a:bodyPr anchor="b"/>
          <a:lstStyle>
            <a:lvl1pPr algn="r">
              <a:defRPr sz="1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2C2372B1-790E-4769-91EC-B53FF1F07AF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398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A027D0-C6C4-4F77-856C-0FEB240462BB}"/>
              </a:ext>
            </a:extLst>
          </p:cNvPr>
          <p:cNvSpPr/>
          <p:nvPr/>
        </p:nvSpPr>
        <p:spPr>
          <a:xfrm flipH="1">
            <a:off x="0" y="4"/>
            <a:ext cx="12192000" cy="946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8044" y="5994400"/>
            <a:ext cx="1263956" cy="365125"/>
          </a:xfrm>
          <a:prstGeom prst="rect">
            <a:avLst/>
          </a:prstGeom>
        </p:spPr>
        <p:txBody>
          <a:bodyPr anchor="b"/>
          <a:lstStyle>
            <a:lvl1pPr algn="r">
              <a:defRPr sz="180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fld id="{569837A2-31E4-42DA-8BB0-592857610C4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1" name="제목 20">
            <a:extLst>
              <a:ext uri="{FF2B5EF4-FFF2-40B4-BE49-F238E27FC236}">
                <a16:creationId xmlns:a16="http://schemas.microsoft.com/office/drawing/2014/main" id="{EDD18819-74D8-41D1-A6CC-381619CA3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515" y="27546"/>
            <a:ext cx="10928044" cy="918938"/>
          </a:xfrm>
          <a:prstGeom prst="rect">
            <a:avLst/>
          </a:prstGeom>
        </p:spPr>
        <p:txBody>
          <a:bodyPr anchor="ctr"/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Your Presentation Title Here!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838200" y="1011677"/>
            <a:ext cx="10515600" cy="5165286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  <a:lvl2pPr>
              <a:defRPr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4301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114926"/>
            <a:ext cx="5181600" cy="50620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114926"/>
            <a:ext cx="5181600" cy="50620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1A027D0-C6C4-4F77-856C-0FEB240462BB}"/>
              </a:ext>
            </a:extLst>
          </p:cNvPr>
          <p:cNvSpPr/>
          <p:nvPr/>
        </p:nvSpPr>
        <p:spPr>
          <a:xfrm flipH="1">
            <a:off x="0" y="4"/>
            <a:ext cx="12192000" cy="946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6" name="제목 20">
            <a:extLst>
              <a:ext uri="{FF2B5EF4-FFF2-40B4-BE49-F238E27FC236}">
                <a16:creationId xmlns:a16="http://schemas.microsoft.com/office/drawing/2014/main" id="{EDD18819-74D8-41D1-A6CC-381619CA3CF9}"/>
              </a:ext>
            </a:extLst>
          </p:cNvPr>
          <p:cNvSpPr txBox="1">
            <a:spLocks/>
          </p:cNvSpPr>
          <p:nvPr/>
        </p:nvSpPr>
        <p:spPr>
          <a:xfrm>
            <a:off x="117515" y="27546"/>
            <a:ext cx="10928044" cy="91893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Your Presentation Title Here!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7662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48BF7E25-40A4-4B21-9A2F-B835EED8CA0E}"/>
              </a:ext>
            </a:extLst>
          </p:cNvPr>
          <p:cNvSpPr/>
          <p:nvPr/>
        </p:nvSpPr>
        <p:spPr>
          <a:xfrm>
            <a:off x="0" y="1836237"/>
            <a:ext cx="12192000" cy="2387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14400" y="1836237"/>
            <a:ext cx="10363200" cy="23876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 </a:t>
            </a:r>
            <a:endParaRPr 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762000" y="2367255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0590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BF7E25-40A4-4B21-9A2F-B835EED8CA0E}"/>
              </a:ext>
            </a:extLst>
          </p:cNvPr>
          <p:cNvSpPr/>
          <p:nvPr/>
        </p:nvSpPr>
        <p:spPr>
          <a:xfrm>
            <a:off x="0" y="1122364"/>
            <a:ext cx="12192000" cy="2387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</p:spPr>
        <p:txBody>
          <a:bodyPr anchor="ctr"/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778310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Information</a:t>
            </a:r>
          </a:p>
        </p:txBody>
      </p:sp>
    </p:spTree>
    <p:extLst>
      <p:ext uri="{BB962C8B-B14F-4D97-AF65-F5344CB8AC3E}">
        <p14:creationId xmlns:p14="http://schemas.microsoft.com/office/powerpoint/2010/main" val="28876260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318C2913-41CF-4630-9FA5-33152250BF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9337" y="1466298"/>
            <a:ext cx="10515600" cy="4351338"/>
          </a:xfrm>
          <a:prstGeom prst="rect">
            <a:avLst/>
          </a:prstGeom>
        </p:spPr>
        <p:txBody>
          <a:bodyPr/>
          <a:lstStyle>
            <a:lvl1pPr marL="176213" indent="-176213">
              <a:defRPr sz="1800"/>
            </a:lvl1pPr>
            <a:lvl2pPr marL="452438" indent="-187325">
              <a:lnSpc>
                <a:spcPct val="130000"/>
              </a:lnSpc>
              <a:defRPr sz="1600"/>
            </a:lvl2pPr>
            <a:lvl3pPr marL="628650" indent="-176213"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A027D0-C6C4-4F77-856C-0FEB240462BB}"/>
              </a:ext>
            </a:extLst>
          </p:cNvPr>
          <p:cNvSpPr/>
          <p:nvPr/>
        </p:nvSpPr>
        <p:spPr>
          <a:xfrm flipH="1">
            <a:off x="0" y="3"/>
            <a:ext cx="12192000" cy="12399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8046" y="872294"/>
            <a:ext cx="1263956" cy="365125"/>
          </a:xfrm>
          <a:prstGeom prst="rect">
            <a:avLst/>
          </a:prstGeom>
        </p:spPr>
        <p:txBody>
          <a:bodyPr anchor="b"/>
          <a:lstStyle>
            <a:lvl1pPr algn="r">
              <a:defRPr sz="1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65D307B1-5535-477E-A836-DD5A68E81D5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제목 20">
            <a:extLst>
              <a:ext uri="{FF2B5EF4-FFF2-40B4-BE49-F238E27FC236}">
                <a16:creationId xmlns:a16="http://schemas.microsoft.com/office/drawing/2014/main" id="{EDD18819-74D8-41D1-A6CC-381619CA3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515" y="27546"/>
            <a:ext cx="10928044" cy="1209873"/>
          </a:xfrm>
          <a:prstGeom prst="rect">
            <a:avLst/>
          </a:prstGeom>
        </p:spPr>
        <p:txBody>
          <a:bodyPr anchor="ctr"/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Your Presentation Title Here!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20B2D9-EFB2-4EA0-B1F9-C75D039B2732}"/>
              </a:ext>
            </a:extLst>
          </p:cNvPr>
          <p:cNvSpPr txBox="1"/>
          <p:nvPr/>
        </p:nvSpPr>
        <p:spPr>
          <a:xfrm>
            <a:off x="5028849" y="25046"/>
            <a:ext cx="2134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92D050"/>
                </a:solidFill>
              </a:rPr>
              <a:t>For Official Use Only</a:t>
            </a:r>
            <a:endParaRPr lang="ko-KR" altLang="en-US" sz="18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7954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BF7E25-40A4-4B21-9A2F-B835EED8CA0E}"/>
              </a:ext>
            </a:extLst>
          </p:cNvPr>
          <p:cNvSpPr/>
          <p:nvPr/>
        </p:nvSpPr>
        <p:spPr>
          <a:xfrm>
            <a:off x="0" y="1122364"/>
            <a:ext cx="12192000" cy="2387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</p:spPr>
        <p:txBody>
          <a:bodyPr anchor="ctr"/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778310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Information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D4FD13-E095-41D6-A3F8-36B676656487}"/>
              </a:ext>
            </a:extLst>
          </p:cNvPr>
          <p:cNvSpPr txBox="1"/>
          <p:nvPr/>
        </p:nvSpPr>
        <p:spPr>
          <a:xfrm rot="19440757">
            <a:off x="58647" y="1843954"/>
            <a:ext cx="1207470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chemeClr val="tx1">
                    <a:alpha val="20000"/>
                  </a:schemeClr>
                </a:solidFill>
              </a:rPr>
              <a:t>CONFIDENTIAL</a:t>
            </a:r>
          </a:p>
          <a:p>
            <a:pPr algn="ctr"/>
            <a:r>
              <a:rPr lang="en-US" altLang="ko-KR" sz="10000" dirty="0">
                <a:solidFill>
                  <a:schemeClr val="tx1">
                    <a:alpha val="20000"/>
                  </a:schemeClr>
                </a:solidFill>
              </a:rPr>
              <a:t>Mobile OS Lab</a:t>
            </a:r>
            <a:endParaRPr lang="ko-KR" altLang="en-US" sz="10000" dirty="0">
              <a:solidFill>
                <a:schemeClr val="tx1">
                  <a:alpha val="2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275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A027D0-C6C4-4F77-856C-0FEB240462BB}"/>
              </a:ext>
            </a:extLst>
          </p:cNvPr>
          <p:cNvSpPr/>
          <p:nvPr/>
        </p:nvSpPr>
        <p:spPr>
          <a:xfrm flipH="1">
            <a:off x="0" y="3"/>
            <a:ext cx="12192000" cy="12399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318C2913-41CF-4630-9FA5-33152250BF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9337" y="1466298"/>
            <a:ext cx="10515600" cy="4351338"/>
          </a:xfrm>
          <a:prstGeom prst="rect">
            <a:avLst/>
          </a:prstGeom>
        </p:spPr>
        <p:txBody>
          <a:bodyPr/>
          <a:lstStyle>
            <a:lvl1pPr marL="176213" indent="-176213">
              <a:defRPr sz="1800"/>
            </a:lvl1pPr>
            <a:lvl2pPr marL="452438" indent="-187325">
              <a:lnSpc>
                <a:spcPct val="130000"/>
              </a:lnSpc>
              <a:defRPr sz="1600"/>
            </a:lvl2pPr>
            <a:lvl3pPr marL="628650" indent="-176213"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8046" y="872294"/>
            <a:ext cx="1263956" cy="365125"/>
          </a:xfrm>
          <a:prstGeom prst="rect">
            <a:avLst/>
          </a:prstGeom>
        </p:spPr>
        <p:txBody>
          <a:bodyPr anchor="b"/>
          <a:lstStyle>
            <a:lvl1pPr algn="r">
              <a:defRPr sz="1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65D307B1-5535-477E-A836-DD5A68E81D5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제목 20">
            <a:extLst>
              <a:ext uri="{FF2B5EF4-FFF2-40B4-BE49-F238E27FC236}">
                <a16:creationId xmlns:a16="http://schemas.microsoft.com/office/drawing/2014/main" id="{EDD18819-74D8-41D1-A6CC-381619CA3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515" y="27546"/>
            <a:ext cx="10928044" cy="1209873"/>
          </a:xfrm>
          <a:prstGeom prst="rect">
            <a:avLst/>
          </a:prstGeom>
        </p:spPr>
        <p:txBody>
          <a:bodyPr anchor="ctr"/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Your Presentation Title Here!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20B2D9-EFB2-4EA0-B1F9-C75D039B2732}"/>
              </a:ext>
            </a:extLst>
          </p:cNvPr>
          <p:cNvSpPr txBox="1"/>
          <p:nvPr/>
        </p:nvSpPr>
        <p:spPr>
          <a:xfrm>
            <a:off x="4102775" y="0"/>
            <a:ext cx="3986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// CONFIDENTIAL // UNTIL 00 OCT 2017</a:t>
            </a:r>
            <a:endParaRPr lang="ko-KR" altLang="en-US" sz="1800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AF0E1F-3BA8-4944-9643-7CE51AFA5189}"/>
              </a:ext>
            </a:extLst>
          </p:cNvPr>
          <p:cNvSpPr txBox="1"/>
          <p:nvPr/>
        </p:nvSpPr>
        <p:spPr>
          <a:xfrm rot="19440757">
            <a:off x="58647" y="1843954"/>
            <a:ext cx="1207470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chemeClr val="tx1">
                    <a:alpha val="20000"/>
                  </a:schemeClr>
                </a:solidFill>
              </a:rPr>
              <a:t>CONFIDENTIAL</a:t>
            </a:r>
          </a:p>
          <a:p>
            <a:pPr algn="ctr"/>
            <a:r>
              <a:rPr lang="en-US" altLang="ko-KR" sz="10000" dirty="0">
                <a:solidFill>
                  <a:schemeClr val="tx1">
                    <a:alpha val="20000"/>
                  </a:schemeClr>
                </a:solidFill>
              </a:rPr>
              <a:t>Mobile OS Lab</a:t>
            </a:r>
            <a:endParaRPr lang="ko-KR" altLang="en-US" sz="10000" dirty="0">
              <a:solidFill>
                <a:schemeClr val="tx1">
                  <a:alpha val="2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097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A027D0-C6C4-4F77-856C-0FEB240462BB}"/>
              </a:ext>
            </a:extLst>
          </p:cNvPr>
          <p:cNvSpPr/>
          <p:nvPr/>
        </p:nvSpPr>
        <p:spPr>
          <a:xfrm flipH="1">
            <a:off x="0" y="4"/>
            <a:ext cx="12192000" cy="946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35539" y="108119"/>
            <a:ext cx="1263956" cy="365125"/>
          </a:xfrm>
          <a:prstGeom prst="rect">
            <a:avLst/>
          </a:prstGeom>
        </p:spPr>
        <p:txBody>
          <a:bodyPr anchor="b"/>
          <a:lstStyle>
            <a:lvl1pPr algn="r">
              <a:defRPr sz="1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2C2372B1-790E-4769-91EC-B53FF1F07AF6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1" name="제목 20">
            <a:extLst>
              <a:ext uri="{FF2B5EF4-FFF2-40B4-BE49-F238E27FC236}">
                <a16:creationId xmlns:a16="http://schemas.microsoft.com/office/drawing/2014/main" id="{EDD18819-74D8-41D1-A6CC-381619CA3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8863" y="13775"/>
            <a:ext cx="11478126" cy="918938"/>
          </a:xfrm>
          <a:prstGeom prst="rect">
            <a:avLst/>
          </a:prstGeom>
        </p:spPr>
        <p:txBody>
          <a:bodyPr anchor="ctr"/>
          <a:lstStyle>
            <a:lvl1pPr algn="l">
              <a:defRPr sz="4800" b="1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Your Presentation Title Here!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697F77-C710-9640-B9F1-FD223B86388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8613" y="1089764"/>
            <a:ext cx="11477625" cy="4904636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kumimoji="1" lang="ko-KR" altLang="en-US"/>
              <a:t>마스터 텍스트 스타일 편집
둘째 수준
셋째 수준
넷째 수준
다섯째 수준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8949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A027D0-C6C4-4F77-856C-0FEB240462BB}"/>
              </a:ext>
            </a:extLst>
          </p:cNvPr>
          <p:cNvSpPr/>
          <p:nvPr/>
        </p:nvSpPr>
        <p:spPr>
          <a:xfrm flipH="1">
            <a:off x="0" y="4"/>
            <a:ext cx="12192000" cy="946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76988" y="4"/>
            <a:ext cx="11454063" cy="946480"/>
          </a:xfrm>
          <a:prstGeom prst="rect">
            <a:avLst/>
          </a:prstGeom>
        </p:spPr>
        <p:txBody>
          <a:bodyPr anchor="ctr"/>
          <a:lstStyle>
            <a:lvl1pPr>
              <a:defRPr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46D3D56D-668C-0542-8D3B-37A0ED3702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8614" y="1089764"/>
            <a:ext cx="5073120" cy="4904636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kumimoji="1" lang="ko-KR" altLang="en-US"/>
              <a:t>마스터 텍스트 스타일 편집
둘째 수준
셋째 수준
넷째 수준
다섯째 수준</a:t>
            </a:r>
            <a:endParaRPr kumimoji="1" lang="ko-KR" altLang="en-US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1B2C18DF-019D-8C4B-8E4F-5D6F75E967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757931" y="1089764"/>
            <a:ext cx="5073120" cy="4904636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kumimoji="1" lang="ko-KR" altLang="en-US"/>
              <a:t>마스터 텍스트 스타일 편집
둘째 수준
셋째 수준
넷째 수준
다섯째 수준</a:t>
            </a:r>
            <a:endParaRPr kumimoji="1" lang="ko-KR" alt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6AB601C-E537-4241-88DD-602097BA1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35539" y="108119"/>
            <a:ext cx="1263956" cy="365125"/>
          </a:xfrm>
          <a:prstGeom prst="rect">
            <a:avLst/>
          </a:prstGeom>
        </p:spPr>
        <p:txBody>
          <a:bodyPr anchor="b"/>
          <a:lstStyle>
            <a:lvl1pPr algn="r">
              <a:defRPr sz="1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2C2372B1-790E-4769-91EC-B53FF1F07AF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11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48BF7E25-40A4-4B21-9A2F-B835EED8CA0E}"/>
              </a:ext>
            </a:extLst>
          </p:cNvPr>
          <p:cNvSpPr/>
          <p:nvPr/>
        </p:nvSpPr>
        <p:spPr>
          <a:xfrm>
            <a:off x="0" y="1836237"/>
            <a:ext cx="12192000" cy="2387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14400" y="1836237"/>
            <a:ext cx="10363200" cy="23876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 </a:t>
            </a:r>
            <a:endParaRPr 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762000" y="2367255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7195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BF7E25-40A4-4B21-9A2F-B835EED8CA0E}"/>
              </a:ext>
            </a:extLst>
          </p:cNvPr>
          <p:cNvSpPr/>
          <p:nvPr/>
        </p:nvSpPr>
        <p:spPr>
          <a:xfrm>
            <a:off x="0" y="1122364"/>
            <a:ext cx="12192000" cy="2387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</p:spPr>
        <p:txBody>
          <a:bodyPr anchor="ctr"/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778310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Information</a:t>
            </a:r>
          </a:p>
        </p:txBody>
      </p:sp>
    </p:spTree>
    <p:extLst>
      <p:ext uri="{BB962C8B-B14F-4D97-AF65-F5344CB8AC3E}">
        <p14:creationId xmlns:p14="http://schemas.microsoft.com/office/powerpoint/2010/main" val="3688170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318C2913-41CF-4630-9FA5-33152250BF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9337" y="1466298"/>
            <a:ext cx="10515600" cy="4351338"/>
          </a:xfrm>
          <a:prstGeom prst="rect">
            <a:avLst/>
          </a:prstGeom>
        </p:spPr>
        <p:txBody>
          <a:bodyPr/>
          <a:lstStyle>
            <a:lvl1pPr marL="176213" indent="-176213">
              <a:defRPr sz="1800"/>
            </a:lvl1pPr>
            <a:lvl2pPr marL="452438" indent="-187325">
              <a:lnSpc>
                <a:spcPct val="130000"/>
              </a:lnSpc>
              <a:defRPr sz="1600"/>
            </a:lvl2pPr>
            <a:lvl3pPr marL="628650" indent="-176213"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A027D0-C6C4-4F77-856C-0FEB240462BB}"/>
              </a:ext>
            </a:extLst>
          </p:cNvPr>
          <p:cNvSpPr/>
          <p:nvPr/>
        </p:nvSpPr>
        <p:spPr>
          <a:xfrm flipH="1">
            <a:off x="0" y="3"/>
            <a:ext cx="12192000" cy="12399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8046" y="872294"/>
            <a:ext cx="1263956" cy="365125"/>
          </a:xfrm>
          <a:prstGeom prst="rect">
            <a:avLst/>
          </a:prstGeom>
        </p:spPr>
        <p:txBody>
          <a:bodyPr anchor="b"/>
          <a:lstStyle>
            <a:lvl1pPr algn="r">
              <a:defRPr sz="1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65D307B1-5535-477E-A836-DD5A68E81D5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제목 20">
            <a:extLst>
              <a:ext uri="{FF2B5EF4-FFF2-40B4-BE49-F238E27FC236}">
                <a16:creationId xmlns:a16="http://schemas.microsoft.com/office/drawing/2014/main" id="{EDD18819-74D8-41D1-A6CC-381619CA3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515" y="27546"/>
            <a:ext cx="10928044" cy="1209873"/>
          </a:xfrm>
          <a:prstGeom prst="rect">
            <a:avLst/>
          </a:prstGeom>
        </p:spPr>
        <p:txBody>
          <a:bodyPr anchor="ctr"/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Your Presentation Title Here!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20B2D9-EFB2-4EA0-B1F9-C75D039B2732}"/>
              </a:ext>
            </a:extLst>
          </p:cNvPr>
          <p:cNvSpPr txBox="1"/>
          <p:nvPr/>
        </p:nvSpPr>
        <p:spPr>
          <a:xfrm>
            <a:off x="5028849" y="25046"/>
            <a:ext cx="2134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92D050"/>
                </a:solidFill>
              </a:rPr>
              <a:t>For Official Use Only</a:t>
            </a:r>
            <a:endParaRPr lang="ko-KR" altLang="en-US" sz="18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132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BF7E25-40A4-4B21-9A2F-B835EED8CA0E}"/>
              </a:ext>
            </a:extLst>
          </p:cNvPr>
          <p:cNvSpPr/>
          <p:nvPr/>
        </p:nvSpPr>
        <p:spPr>
          <a:xfrm>
            <a:off x="0" y="1122364"/>
            <a:ext cx="12192000" cy="2387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</p:spPr>
        <p:txBody>
          <a:bodyPr anchor="ctr"/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778310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Information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D4FD13-E095-41D6-A3F8-36B676656487}"/>
              </a:ext>
            </a:extLst>
          </p:cNvPr>
          <p:cNvSpPr txBox="1"/>
          <p:nvPr/>
        </p:nvSpPr>
        <p:spPr>
          <a:xfrm rot="19440757">
            <a:off x="58647" y="1843954"/>
            <a:ext cx="1207470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chemeClr val="tx1">
                    <a:alpha val="20000"/>
                  </a:schemeClr>
                </a:solidFill>
              </a:rPr>
              <a:t>CONFIDENTIAL</a:t>
            </a:r>
          </a:p>
          <a:p>
            <a:pPr algn="ctr"/>
            <a:r>
              <a:rPr lang="en-US" altLang="ko-KR" sz="10000" dirty="0">
                <a:solidFill>
                  <a:schemeClr val="tx1">
                    <a:alpha val="20000"/>
                  </a:schemeClr>
                </a:solidFill>
              </a:rPr>
              <a:t>Mobile OS Lab</a:t>
            </a:r>
            <a:endParaRPr lang="ko-KR" altLang="en-US" sz="10000" dirty="0">
              <a:solidFill>
                <a:schemeClr val="tx1">
                  <a:alpha val="2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03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A027D0-C6C4-4F77-856C-0FEB240462BB}"/>
              </a:ext>
            </a:extLst>
          </p:cNvPr>
          <p:cNvSpPr/>
          <p:nvPr/>
        </p:nvSpPr>
        <p:spPr>
          <a:xfrm flipH="1">
            <a:off x="0" y="3"/>
            <a:ext cx="12192000" cy="12399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318C2913-41CF-4630-9FA5-33152250BF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9337" y="1466298"/>
            <a:ext cx="10515600" cy="4351338"/>
          </a:xfrm>
          <a:prstGeom prst="rect">
            <a:avLst/>
          </a:prstGeom>
        </p:spPr>
        <p:txBody>
          <a:bodyPr/>
          <a:lstStyle>
            <a:lvl1pPr marL="176213" indent="-176213">
              <a:defRPr sz="1800"/>
            </a:lvl1pPr>
            <a:lvl2pPr marL="452438" indent="-187325">
              <a:lnSpc>
                <a:spcPct val="130000"/>
              </a:lnSpc>
              <a:defRPr sz="1600"/>
            </a:lvl2pPr>
            <a:lvl3pPr marL="628650" indent="-176213"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8046" y="872294"/>
            <a:ext cx="1263956" cy="365125"/>
          </a:xfrm>
          <a:prstGeom prst="rect">
            <a:avLst/>
          </a:prstGeom>
        </p:spPr>
        <p:txBody>
          <a:bodyPr anchor="b"/>
          <a:lstStyle>
            <a:lvl1pPr algn="r">
              <a:defRPr sz="1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65D307B1-5535-477E-A836-DD5A68E81D5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제목 20">
            <a:extLst>
              <a:ext uri="{FF2B5EF4-FFF2-40B4-BE49-F238E27FC236}">
                <a16:creationId xmlns:a16="http://schemas.microsoft.com/office/drawing/2014/main" id="{EDD18819-74D8-41D1-A6CC-381619CA3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515" y="27546"/>
            <a:ext cx="10928044" cy="1209873"/>
          </a:xfrm>
          <a:prstGeom prst="rect">
            <a:avLst/>
          </a:prstGeom>
        </p:spPr>
        <p:txBody>
          <a:bodyPr anchor="ctr"/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Your Presentation Title Here!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20B2D9-EFB2-4EA0-B1F9-C75D039B2732}"/>
              </a:ext>
            </a:extLst>
          </p:cNvPr>
          <p:cNvSpPr txBox="1"/>
          <p:nvPr/>
        </p:nvSpPr>
        <p:spPr>
          <a:xfrm>
            <a:off x="4102775" y="0"/>
            <a:ext cx="3986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// CONFIDENTIAL // UNTIL 00 OCT 2017</a:t>
            </a:r>
            <a:endParaRPr lang="ko-KR" altLang="en-US" sz="1800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AF0E1F-3BA8-4944-9643-7CE51AFA5189}"/>
              </a:ext>
            </a:extLst>
          </p:cNvPr>
          <p:cNvSpPr txBox="1"/>
          <p:nvPr/>
        </p:nvSpPr>
        <p:spPr>
          <a:xfrm rot="19440757">
            <a:off x="58647" y="1843954"/>
            <a:ext cx="1207470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chemeClr val="tx1">
                    <a:alpha val="20000"/>
                  </a:schemeClr>
                </a:solidFill>
              </a:rPr>
              <a:t>CONFIDENTIAL</a:t>
            </a:r>
          </a:p>
          <a:p>
            <a:pPr algn="ctr"/>
            <a:r>
              <a:rPr lang="en-US" altLang="ko-KR" sz="10000" dirty="0">
                <a:solidFill>
                  <a:schemeClr val="tx1">
                    <a:alpha val="20000"/>
                  </a:schemeClr>
                </a:solidFill>
              </a:rPr>
              <a:t>Mobile OS Lab</a:t>
            </a:r>
            <a:endParaRPr lang="ko-KR" altLang="en-US" sz="10000" dirty="0">
              <a:solidFill>
                <a:schemeClr val="tx1">
                  <a:alpha val="2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23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BF7E25-40A4-4B21-9A2F-B835EED8CA0E}"/>
              </a:ext>
            </a:extLst>
          </p:cNvPr>
          <p:cNvSpPr/>
          <p:nvPr/>
        </p:nvSpPr>
        <p:spPr>
          <a:xfrm>
            <a:off x="0" y="1122364"/>
            <a:ext cx="12192000" cy="2387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</p:spPr>
        <p:txBody>
          <a:bodyPr anchor="ctr"/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778310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Information</a:t>
            </a:r>
          </a:p>
        </p:txBody>
      </p:sp>
    </p:spTree>
    <p:extLst>
      <p:ext uri="{BB962C8B-B14F-4D97-AF65-F5344CB8AC3E}">
        <p14:creationId xmlns:p14="http://schemas.microsoft.com/office/powerpoint/2010/main" val="1903550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.pn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2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325D55D-48ED-47A2-8EF8-B92C5854D8FA}"/>
              </a:ext>
            </a:extLst>
          </p:cNvPr>
          <p:cNvCxnSpPr/>
          <p:nvPr/>
        </p:nvCxnSpPr>
        <p:spPr>
          <a:xfrm>
            <a:off x="308475" y="6343009"/>
            <a:ext cx="11575055" cy="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699834D-7950-40BE-93C2-BB535F5DCEE4}"/>
              </a:ext>
            </a:extLst>
          </p:cNvPr>
          <p:cNvSpPr txBox="1"/>
          <p:nvPr/>
        </p:nvSpPr>
        <p:spPr>
          <a:xfrm>
            <a:off x="1210510" y="6385784"/>
            <a:ext cx="3334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800" b="1" dirty="0">
                <a:solidFill>
                  <a:srgbClr val="3542B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Mobile OS Laboratory</a:t>
            </a:r>
            <a:endParaRPr lang="ko-KR" altLang="en-US" sz="1800" b="1" dirty="0">
              <a:solidFill>
                <a:srgbClr val="3542BC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62" y="6323478"/>
            <a:ext cx="1075385" cy="49394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743" y="6434956"/>
            <a:ext cx="2519787" cy="27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81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325D55D-48ED-47A2-8EF8-B92C5854D8FA}"/>
              </a:ext>
            </a:extLst>
          </p:cNvPr>
          <p:cNvCxnSpPr/>
          <p:nvPr/>
        </p:nvCxnSpPr>
        <p:spPr>
          <a:xfrm>
            <a:off x="308475" y="6070295"/>
            <a:ext cx="11575055" cy="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0" name="Picture 2" descr="시그니처 영문">
            <a:extLst>
              <a:ext uri="{FF2B5EF4-FFF2-40B4-BE49-F238E27FC236}">
                <a16:creationId xmlns:a16="http://schemas.microsoft.com/office/drawing/2014/main" id="{5520AB8B-3137-4682-9ABF-25C09B405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4528" y="6308765"/>
            <a:ext cx="3429000" cy="2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A24BB78-11BA-4BF1-8800-3AB870820BC5}"/>
              </a:ext>
            </a:extLst>
          </p:cNvPr>
          <p:cNvSpPr txBox="1"/>
          <p:nvPr/>
        </p:nvSpPr>
        <p:spPr>
          <a:xfrm>
            <a:off x="5028850" y="6498346"/>
            <a:ext cx="2134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92D050"/>
                </a:solidFill>
              </a:rPr>
              <a:t>For Official Use Only</a:t>
            </a:r>
            <a:endParaRPr lang="ko-KR" altLang="en-US" sz="1800" b="1" dirty="0">
              <a:solidFill>
                <a:srgbClr val="92D05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0343CF-41E3-4C1C-9305-C6DCD88275C1}"/>
              </a:ext>
            </a:extLst>
          </p:cNvPr>
          <p:cNvSpPr txBox="1"/>
          <p:nvPr/>
        </p:nvSpPr>
        <p:spPr>
          <a:xfrm>
            <a:off x="5028850" y="0"/>
            <a:ext cx="2134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92D050"/>
                </a:solidFill>
              </a:rPr>
              <a:t>For Official Use Only</a:t>
            </a:r>
            <a:endParaRPr lang="ko-KR" altLang="en-US" sz="1800" b="1" dirty="0">
              <a:solidFill>
                <a:srgbClr val="92D05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9834D-7950-40BE-93C2-BB535F5DCEE4}"/>
              </a:ext>
            </a:extLst>
          </p:cNvPr>
          <p:cNvSpPr txBox="1"/>
          <p:nvPr/>
        </p:nvSpPr>
        <p:spPr>
          <a:xfrm>
            <a:off x="1210510" y="6257448"/>
            <a:ext cx="3334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800" b="1" dirty="0">
                <a:solidFill>
                  <a:srgbClr val="3542B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Mobile OS Laboratory</a:t>
            </a:r>
            <a:endParaRPr lang="ko-KR" altLang="en-US" sz="1800" b="1" dirty="0">
              <a:solidFill>
                <a:srgbClr val="3542BC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62" y="6195142"/>
            <a:ext cx="1075385" cy="49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326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325D55D-48ED-47A2-8EF8-B92C5854D8FA}"/>
              </a:ext>
            </a:extLst>
          </p:cNvPr>
          <p:cNvCxnSpPr/>
          <p:nvPr/>
        </p:nvCxnSpPr>
        <p:spPr>
          <a:xfrm>
            <a:off x="308475" y="6070295"/>
            <a:ext cx="11575055" cy="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0" name="Picture 2" descr="시그니처 영문">
            <a:extLst>
              <a:ext uri="{FF2B5EF4-FFF2-40B4-BE49-F238E27FC236}">
                <a16:creationId xmlns:a16="http://schemas.microsoft.com/office/drawing/2014/main" id="{5520AB8B-3137-4682-9ABF-25C09B405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4528" y="6308765"/>
            <a:ext cx="3429000" cy="2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A24BB78-11BA-4BF1-8800-3AB870820BC5}"/>
              </a:ext>
            </a:extLst>
          </p:cNvPr>
          <p:cNvSpPr txBox="1"/>
          <p:nvPr/>
        </p:nvSpPr>
        <p:spPr>
          <a:xfrm>
            <a:off x="4102767" y="6498346"/>
            <a:ext cx="3986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// CONFIDENTIAL // UNTIL 00 OCT 2017</a:t>
            </a:r>
            <a:endParaRPr lang="ko-KR" altLang="en-US" sz="18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0343CF-41E3-4C1C-9305-C6DCD88275C1}"/>
              </a:ext>
            </a:extLst>
          </p:cNvPr>
          <p:cNvSpPr txBox="1"/>
          <p:nvPr/>
        </p:nvSpPr>
        <p:spPr>
          <a:xfrm>
            <a:off x="4102776" y="0"/>
            <a:ext cx="3986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// CONFIDENTIAL // UNTIL 00 OCT 2017</a:t>
            </a:r>
            <a:endParaRPr lang="ko-KR" altLang="en-US" sz="1800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9834D-7950-40BE-93C2-BB535F5DCEE4}"/>
              </a:ext>
            </a:extLst>
          </p:cNvPr>
          <p:cNvSpPr txBox="1"/>
          <p:nvPr/>
        </p:nvSpPr>
        <p:spPr>
          <a:xfrm>
            <a:off x="1210510" y="6257448"/>
            <a:ext cx="3334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800" b="1" dirty="0">
                <a:solidFill>
                  <a:srgbClr val="3542B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Mobile OS Laboratory</a:t>
            </a:r>
            <a:endParaRPr lang="ko-KR" altLang="en-US" sz="1800" b="1" dirty="0">
              <a:solidFill>
                <a:srgbClr val="3542BC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62" y="6195142"/>
            <a:ext cx="1075385" cy="49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351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325D55D-48ED-47A2-8EF8-B92C5854D8FA}"/>
              </a:ext>
            </a:extLst>
          </p:cNvPr>
          <p:cNvCxnSpPr/>
          <p:nvPr/>
        </p:nvCxnSpPr>
        <p:spPr>
          <a:xfrm>
            <a:off x="308475" y="6343009"/>
            <a:ext cx="11575055" cy="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699834D-7950-40BE-93C2-BB535F5DCEE4}"/>
              </a:ext>
            </a:extLst>
          </p:cNvPr>
          <p:cNvSpPr txBox="1"/>
          <p:nvPr/>
        </p:nvSpPr>
        <p:spPr>
          <a:xfrm>
            <a:off x="1210510" y="6385784"/>
            <a:ext cx="3334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800" b="1" dirty="0">
                <a:solidFill>
                  <a:srgbClr val="3542B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Mobile OS Laboratory</a:t>
            </a:r>
            <a:endParaRPr lang="ko-KR" altLang="en-US" sz="1800" b="1" dirty="0">
              <a:solidFill>
                <a:srgbClr val="3542BC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62" y="6323478"/>
            <a:ext cx="1075385" cy="49394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743" y="6434956"/>
            <a:ext cx="2519787" cy="27098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743" y="6434956"/>
            <a:ext cx="2519787" cy="27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84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325D55D-48ED-47A2-8EF8-B92C5854D8FA}"/>
              </a:ext>
            </a:extLst>
          </p:cNvPr>
          <p:cNvCxnSpPr/>
          <p:nvPr/>
        </p:nvCxnSpPr>
        <p:spPr>
          <a:xfrm>
            <a:off x="308475" y="6070295"/>
            <a:ext cx="11575055" cy="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0" name="Picture 2" descr="시그니처 영문">
            <a:extLst>
              <a:ext uri="{FF2B5EF4-FFF2-40B4-BE49-F238E27FC236}">
                <a16:creationId xmlns:a16="http://schemas.microsoft.com/office/drawing/2014/main" id="{5520AB8B-3137-4682-9ABF-25C09B405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4528" y="6308765"/>
            <a:ext cx="3429000" cy="2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A24BB78-11BA-4BF1-8800-3AB870820BC5}"/>
              </a:ext>
            </a:extLst>
          </p:cNvPr>
          <p:cNvSpPr txBox="1"/>
          <p:nvPr/>
        </p:nvSpPr>
        <p:spPr>
          <a:xfrm>
            <a:off x="5028850" y="6498346"/>
            <a:ext cx="2134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92D050"/>
                </a:solidFill>
              </a:rPr>
              <a:t>For Official Use Only</a:t>
            </a:r>
            <a:endParaRPr lang="ko-KR" altLang="en-US" sz="1800" b="1" dirty="0">
              <a:solidFill>
                <a:srgbClr val="92D05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0343CF-41E3-4C1C-9305-C6DCD88275C1}"/>
              </a:ext>
            </a:extLst>
          </p:cNvPr>
          <p:cNvSpPr txBox="1"/>
          <p:nvPr/>
        </p:nvSpPr>
        <p:spPr>
          <a:xfrm>
            <a:off x="5028850" y="0"/>
            <a:ext cx="2134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92D050"/>
                </a:solidFill>
              </a:rPr>
              <a:t>For Official Use Only</a:t>
            </a:r>
            <a:endParaRPr lang="ko-KR" altLang="en-US" sz="1800" b="1" dirty="0">
              <a:solidFill>
                <a:srgbClr val="92D05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9834D-7950-40BE-93C2-BB535F5DCEE4}"/>
              </a:ext>
            </a:extLst>
          </p:cNvPr>
          <p:cNvSpPr txBox="1"/>
          <p:nvPr/>
        </p:nvSpPr>
        <p:spPr>
          <a:xfrm>
            <a:off x="1210510" y="6257448"/>
            <a:ext cx="3334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800" b="1" dirty="0">
                <a:solidFill>
                  <a:srgbClr val="3542B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Mobile OS Laboratory</a:t>
            </a:r>
            <a:endParaRPr lang="ko-KR" altLang="en-US" sz="1800" b="1" dirty="0">
              <a:solidFill>
                <a:srgbClr val="3542BC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62" y="6195142"/>
            <a:ext cx="1075385" cy="49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719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325D55D-48ED-47A2-8EF8-B92C5854D8FA}"/>
              </a:ext>
            </a:extLst>
          </p:cNvPr>
          <p:cNvCxnSpPr/>
          <p:nvPr/>
        </p:nvCxnSpPr>
        <p:spPr>
          <a:xfrm>
            <a:off x="308475" y="6070295"/>
            <a:ext cx="11575055" cy="0"/>
          </a:xfrm>
          <a:prstGeom prst="line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0" name="Picture 2" descr="시그니처 영문">
            <a:extLst>
              <a:ext uri="{FF2B5EF4-FFF2-40B4-BE49-F238E27FC236}">
                <a16:creationId xmlns:a16="http://schemas.microsoft.com/office/drawing/2014/main" id="{5520AB8B-3137-4682-9ABF-25C09B405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4528" y="6308765"/>
            <a:ext cx="3429000" cy="2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A24BB78-11BA-4BF1-8800-3AB870820BC5}"/>
              </a:ext>
            </a:extLst>
          </p:cNvPr>
          <p:cNvSpPr txBox="1"/>
          <p:nvPr/>
        </p:nvSpPr>
        <p:spPr>
          <a:xfrm>
            <a:off x="4102767" y="6498346"/>
            <a:ext cx="3986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// CONFIDENTIAL // UNTIL 00 OCT 2017</a:t>
            </a:r>
            <a:endParaRPr lang="ko-KR" altLang="en-US" sz="18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0343CF-41E3-4C1C-9305-C6DCD88275C1}"/>
              </a:ext>
            </a:extLst>
          </p:cNvPr>
          <p:cNvSpPr txBox="1"/>
          <p:nvPr/>
        </p:nvSpPr>
        <p:spPr>
          <a:xfrm>
            <a:off x="4102776" y="0"/>
            <a:ext cx="3986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FF0000"/>
                </a:solidFill>
              </a:rPr>
              <a:t>// CONFIDENTIAL // UNTIL 00 OCT 2017</a:t>
            </a:r>
            <a:endParaRPr lang="ko-KR" altLang="en-US" sz="1800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9834D-7950-40BE-93C2-BB535F5DCEE4}"/>
              </a:ext>
            </a:extLst>
          </p:cNvPr>
          <p:cNvSpPr txBox="1"/>
          <p:nvPr/>
        </p:nvSpPr>
        <p:spPr>
          <a:xfrm>
            <a:off x="1210510" y="6257448"/>
            <a:ext cx="3334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800" b="1" dirty="0">
                <a:solidFill>
                  <a:srgbClr val="3542B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Mobile OS Laboratory</a:t>
            </a:r>
            <a:endParaRPr lang="ko-KR" altLang="en-US" sz="1800" b="1" dirty="0">
              <a:solidFill>
                <a:srgbClr val="3542BC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62" y="6195142"/>
            <a:ext cx="1075385" cy="49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809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3DCB4E-E81B-4744-8426-E1B3E8AD62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Guided Tour to TensorFlow:</a:t>
            </a:r>
            <a:r>
              <a:rPr kumimoji="1" lang="ko-KR" altLang="en-US" dirty="0"/>
              <a:t> </a:t>
            </a:r>
            <a:br>
              <a:rPr kumimoji="1" lang="en-US" altLang="ko-KR" dirty="0"/>
            </a:br>
            <a:r>
              <a:rPr kumimoji="1" lang="en-US" altLang="ko-KR" dirty="0"/>
              <a:t>Large-scale</a:t>
            </a:r>
            <a:r>
              <a:rPr kumimoji="1" lang="ko-KR" altLang="en-US" dirty="0"/>
              <a:t> </a:t>
            </a:r>
            <a:r>
              <a:rPr kumimoji="1" lang="en-US" altLang="ko-KR" dirty="0"/>
              <a:t>Machine</a:t>
            </a:r>
            <a:r>
              <a:rPr kumimoji="1" lang="ko-KR" altLang="en-US" dirty="0"/>
              <a:t> </a:t>
            </a:r>
            <a:r>
              <a:rPr kumimoji="1" lang="en-US" altLang="ko-KR" dirty="0"/>
              <a:t>Learning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system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0BE1FB-6E6C-B649-AE83-91A802ACA6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 err="1"/>
              <a:t>Seehwan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Yoo</a:t>
            </a:r>
            <a:endParaRPr kumimoji="1" lang="en-US" altLang="ko-KR" dirty="0"/>
          </a:p>
          <a:p>
            <a:r>
              <a:rPr kumimoji="1" lang="en-US" altLang="ko-KR" dirty="0" err="1"/>
              <a:t>Dankook</a:t>
            </a:r>
            <a:r>
              <a:rPr kumimoji="1" lang="en-US" altLang="ko-KR" dirty="0"/>
              <a:t> University</a:t>
            </a:r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855CF1-22BF-E341-8B2E-95C750EAC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563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4181D55-4D61-1748-989B-640AF3E7F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58C3A2B3-3055-C04E-A3F1-9DFBF1D3D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TensorFlow Python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9D588B-C348-4647-AEF7-D0B57B1CC91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 err="1"/>
              <a:t>sess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tf.Session</a:t>
            </a:r>
            <a:r>
              <a:rPr kumimoji="1" lang="en-US" altLang="ko-KR" dirty="0"/>
              <a:t>()</a:t>
            </a:r>
          </a:p>
          <a:p>
            <a:r>
              <a:rPr kumimoji="1" lang="en-US" altLang="ko-KR" dirty="0" err="1"/>
              <a:t>sess.run</a:t>
            </a:r>
            <a:r>
              <a:rPr kumimoji="1" lang="en-US" altLang="ko-KR" dirty="0"/>
              <a:t>(train)</a:t>
            </a:r>
          </a:p>
          <a:p>
            <a:pPr lvl="1"/>
            <a:r>
              <a:rPr kumimoji="1" lang="en-US" altLang="ko-KR" dirty="0"/>
              <a:t>train = </a:t>
            </a:r>
            <a:r>
              <a:rPr kumimoji="1" lang="en-US" altLang="ko-KR" dirty="0" err="1"/>
              <a:t>optimizer.minimize</a:t>
            </a:r>
            <a:r>
              <a:rPr kumimoji="1" lang="en-US" altLang="ko-KR" dirty="0"/>
              <a:t>(cost)</a:t>
            </a:r>
          </a:p>
          <a:p>
            <a:pPr lvl="1"/>
            <a:r>
              <a:rPr kumimoji="1" lang="en-US" altLang="ko-KR" dirty="0"/>
              <a:t>optimizer=</a:t>
            </a:r>
            <a:r>
              <a:rPr kumimoji="1" lang="en-US" altLang="ko-KR" dirty="0" err="1"/>
              <a:t>tf.train.GradientDescentOpti</a:t>
            </a:r>
            <a:r>
              <a:rPr kumimoji="1" lang="en-US" altLang="ko-KR" dirty="0"/>
              <a:t>-</a:t>
            </a:r>
            <a:br>
              <a:rPr kumimoji="1" lang="en-US" altLang="ko-KR" dirty="0"/>
            </a:br>
            <a:r>
              <a:rPr kumimoji="1" lang="en-US" altLang="ko-KR" dirty="0"/>
              <a:t>                  </a:t>
            </a:r>
            <a:r>
              <a:rPr kumimoji="1" lang="en-US" altLang="ko-KR" dirty="0" err="1"/>
              <a:t>mizer</a:t>
            </a:r>
            <a:r>
              <a:rPr kumimoji="1" lang="en-US" altLang="ko-KR" dirty="0"/>
              <a:t>(rate)</a:t>
            </a:r>
          </a:p>
          <a:p>
            <a:pPr lvl="2"/>
            <a:r>
              <a:rPr kumimoji="1" lang="en-US" altLang="ko-KR" dirty="0"/>
              <a:t>rate=</a:t>
            </a:r>
            <a:r>
              <a:rPr kumimoji="1" lang="en-US" altLang="ko-KR" dirty="0" err="1"/>
              <a:t>tf.Variable</a:t>
            </a:r>
            <a:r>
              <a:rPr kumimoji="1" lang="en-US" altLang="ko-KR" dirty="0"/>
              <a:t>(0.1)</a:t>
            </a:r>
          </a:p>
          <a:p>
            <a:pPr lvl="1"/>
            <a:r>
              <a:rPr kumimoji="1" lang="en-US" altLang="ko-KR" dirty="0"/>
              <a:t>cost = </a:t>
            </a:r>
            <a:r>
              <a:rPr kumimoji="1" lang="en-US" altLang="ko-KR" dirty="0" err="1"/>
              <a:t>tf.reduce_mean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tf.square</a:t>
            </a:r>
            <a:br>
              <a:rPr kumimoji="1" lang="en-US" altLang="ko-KR" dirty="0"/>
            </a:br>
            <a:r>
              <a:rPr kumimoji="1" lang="en-US" altLang="ko-KR" dirty="0"/>
              <a:t>           (hypothesis – </a:t>
            </a:r>
            <a:r>
              <a:rPr kumimoji="1" lang="en-US" altLang="ko-KR" dirty="0" err="1"/>
              <a:t>y_data</a:t>
            </a:r>
            <a:r>
              <a:rPr kumimoji="1" lang="en-US" altLang="ko-KR" dirty="0"/>
              <a:t>))</a:t>
            </a:r>
          </a:p>
          <a:p>
            <a:pPr lvl="2"/>
            <a:r>
              <a:rPr kumimoji="1" lang="en-US" altLang="ko-KR" dirty="0"/>
              <a:t>hypothesis = </a:t>
            </a:r>
            <a:r>
              <a:rPr kumimoji="1" lang="en-US" altLang="ko-KR" dirty="0" err="1"/>
              <a:t>tf.matmul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W,x_data</a:t>
            </a:r>
            <a:r>
              <a:rPr kumimoji="1" lang="en-US" altLang="ko-KR" dirty="0"/>
              <a:t>)</a:t>
            </a:r>
          </a:p>
          <a:p>
            <a:pPr lvl="3"/>
            <a:r>
              <a:rPr kumimoji="1" lang="en-US" altLang="ko-KR" dirty="0"/>
              <a:t>W = </a:t>
            </a:r>
            <a:r>
              <a:rPr kumimoji="1" lang="en-US" altLang="ko-KR" dirty="0" err="1"/>
              <a:t>tf.Variable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tf.random_uniform</a:t>
            </a:r>
            <a:r>
              <a:rPr kumimoji="1" lang="en-US" altLang="ko-KR" dirty="0"/>
              <a:t>(</a:t>
            </a:r>
            <a:br>
              <a:rPr kumimoji="1" lang="en-US" altLang="ko-KR" dirty="0"/>
            </a:br>
            <a:r>
              <a:rPr kumimoji="1" lang="en-US" altLang="ko-KR" dirty="0"/>
              <a:t>          [1, </a:t>
            </a:r>
            <a:r>
              <a:rPr kumimoji="1" lang="en-US" altLang="ko-KR" dirty="0" err="1"/>
              <a:t>lex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x_data</a:t>
            </a:r>
            <a:r>
              <a:rPr kumimoji="1" lang="en-US" altLang="ko-KR" dirty="0"/>
              <a:t>)], -1, 1))</a:t>
            </a:r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F0CBA0-D99D-E743-A185-FEA5736211E0}"/>
              </a:ext>
            </a:extLst>
          </p:cNvPr>
          <p:cNvSpPr txBox="1"/>
          <p:nvPr/>
        </p:nvSpPr>
        <p:spPr>
          <a:xfrm>
            <a:off x="6486144" y="108119"/>
            <a:ext cx="5036956" cy="655564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 13 </a:t>
            </a:r>
            <a:r>
              <a:rPr lang="en-US" altLang="ko-KR" sz="1200" dirty="0" err="1"/>
              <a:t>xy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np.loadtxt</a:t>
            </a:r>
            <a:r>
              <a:rPr lang="en-US" altLang="ko-KR" sz="1200" dirty="0"/>
              <a:t>('03train.txt', unpack=True, </a:t>
            </a:r>
            <a:r>
              <a:rPr lang="en-US" altLang="ko-KR" sz="1200" dirty="0" err="1"/>
              <a:t>dtype</a:t>
            </a:r>
            <a:r>
              <a:rPr lang="en-US" altLang="ko-KR" sz="1200" dirty="0"/>
              <a:t>='float32')</a:t>
            </a:r>
          </a:p>
          <a:p>
            <a:r>
              <a:rPr lang="en-US" altLang="ko-KR" sz="1200" dirty="0"/>
              <a:t> 14 </a:t>
            </a:r>
            <a:r>
              <a:rPr lang="en-US" altLang="ko-KR" sz="1200" dirty="0" err="1"/>
              <a:t>x_data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xy</a:t>
            </a:r>
            <a:r>
              <a:rPr lang="en-US" altLang="ko-KR" sz="1200" dirty="0"/>
              <a:t>[:-1]</a:t>
            </a:r>
          </a:p>
          <a:p>
            <a:r>
              <a:rPr lang="en-US" altLang="ko-KR" sz="1200" dirty="0"/>
              <a:t> 15 </a:t>
            </a:r>
            <a:r>
              <a:rPr lang="en-US" altLang="ko-KR" sz="1200" dirty="0" err="1"/>
              <a:t>y_data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xy</a:t>
            </a:r>
            <a:r>
              <a:rPr lang="en-US" altLang="ko-KR" sz="1200" dirty="0"/>
              <a:t>[-1]</a:t>
            </a:r>
          </a:p>
          <a:p>
            <a:r>
              <a:rPr lang="en-US" altLang="ko-KR" sz="1200" dirty="0"/>
              <a:t> 16 </a:t>
            </a:r>
          </a:p>
          <a:p>
            <a:r>
              <a:rPr lang="en-US" altLang="ko-KR" sz="1200" dirty="0"/>
              <a:t> 17 # 5</a:t>
            </a:r>
            <a:r>
              <a:rPr lang="ko-KR" altLang="en-US" sz="1200" dirty="0"/>
              <a:t>행 </a:t>
            </a:r>
            <a:r>
              <a:rPr lang="en-US" altLang="ko-KR" sz="1200" dirty="0"/>
              <a:t>4</a:t>
            </a:r>
            <a:r>
              <a:rPr lang="ko-KR" altLang="en-US" sz="1200" dirty="0"/>
              <a:t>열로 구성된 파일이지만</a:t>
            </a:r>
            <a:r>
              <a:rPr lang="en-US" altLang="ko-KR" sz="1200" dirty="0"/>
              <a:t>, </a:t>
            </a:r>
            <a:r>
              <a:rPr lang="en-US" altLang="ko-KR" sz="1200" dirty="0" err="1"/>
              <a:t>numpy</a:t>
            </a:r>
            <a:r>
              <a:rPr lang="ko-KR" altLang="en-US" sz="1200" dirty="0"/>
              <a:t>에서 읽어오면 </a:t>
            </a:r>
            <a:r>
              <a:rPr lang="en-US" altLang="ko-KR" sz="1200" dirty="0"/>
              <a:t>4</a:t>
            </a:r>
            <a:r>
              <a:rPr lang="ko-KR" altLang="en-US" sz="1200" dirty="0"/>
              <a:t>행 </a:t>
            </a:r>
            <a:r>
              <a:rPr lang="en-US" altLang="ko-KR" sz="1200" dirty="0"/>
              <a:t>5</a:t>
            </a:r>
            <a:r>
              <a:rPr lang="ko-KR" altLang="en-US" sz="1200" dirty="0"/>
              <a:t>열이 된다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 </a:t>
            </a:r>
            <a:r>
              <a:rPr lang="en-US" altLang="ko-KR" sz="1200" dirty="0"/>
              <a:t>18 # </a:t>
            </a:r>
            <a:r>
              <a:rPr lang="ko-KR" altLang="en-US" sz="1200" dirty="0"/>
              <a:t>그래야 열 단위로 행렬 연산을 수행할 수 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 </a:t>
            </a:r>
            <a:r>
              <a:rPr lang="en-US" altLang="ko-KR" sz="1200" dirty="0"/>
              <a:t>19 print(type(</a:t>
            </a:r>
            <a:r>
              <a:rPr lang="en-US" altLang="ko-KR" sz="1200" dirty="0" err="1"/>
              <a:t>xy</a:t>
            </a:r>
            <a:r>
              <a:rPr lang="en-US" altLang="ko-KR" sz="1200" dirty="0"/>
              <a:t>))         # &lt;class '</a:t>
            </a:r>
            <a:r>
              <a:rPr lang="en-US" altLang="ko-KR" sz="1200" dirty="0" err="1"/>
              <a:t>numpy.ndarray</a:t>
            </a:r>
            <a:r>
              <a:rPr lang="en-US" altLang="ko-KR" sz="1200" dirty="0"/>
              <a:t>'&gt;</a:t>
            </a:r>
          </a:p>
          <a:p>
            <a:r>
              <a:rPr lang="en-US" altLang="ko-KR" sz="1200" dirty="0"/>
              <a:t> 20 print(</a:t>
            </a:r>
            <a:r>
              <a:rPr lang="en-US" altLang="ko-KR" sz="1200" dirty="0" err="1"/>
              <a:t>xy.shape</a:t>
            </a:r>
            <a:r>
              <a:rPr lang="en-US" altLang="ko-KR" sz="1200" dirty="0"/>
              <a:t>)         # (4, 5)</a:t>
            </a:r>
          </a:p>
          <a:p>
            <a:r>
              <a:rPr lang="en-US" altLang="ko-KR" sz="1200" dirty="0"/>
              <a:t> 21 print(</a:t>
            </a:r>
            <a:r>
              <a:rPr lang="en-US" altLang="ko-KR" sz="1200" dirty="0" err="1"/>
              <a:t>len</a:t>
            </a:r>
            <a:r>
              <a:rPr lang="en-US" altLang="ko-KR" sz="1200" dirty="0"/>
              <a:t>(</a:t>
            </a:r>
            <a:r>
              <a:rPr lang="en-US" altLang="ko-KR" sz="1200" dirty="0" err="1"/>
              <a:t>x_data</a:t>
            </a:r>
            <a:r>
              <a:rPr lang="en-US" altLang="ko-KR" sz="1200" dirty="0"/>
              <a:t>))      # 3</a:t>
            </a:r>
          </a:p>
          <a:p>
            <a:r>
              <a:rPr lang="en-US" altLang="ko-KR" sz="1200" dirty="0"/>
              <a:t> 22 </a:t>
            </a:r>
          </a:p>
          <a:p>
            <a:r>
              <a:rPr lang="en-US" altLang="ko-KR" sz="1200" dirty="0"/>
              <a:t> 23 # W</a:t>
            </a:r>
            <a:r>
              <a:rPr lang="ko-KR" altLang="en-US" sz="1200" dirty="0"/>
              <a:t>는 </a:t>
            </a:r>
            <a:r>
              <a:rPr lang="en-US" altLang="ko-KR" sz="1200" dirty="0"/>
              <a:t>1x(</a:t>
            </a:r>
            <a:r>
              <a:rPr lang="en-US" altLang="ko-KR" sz="1200" dirty="0" err="1"/>
              <a:t>x_data</a:t>
            </a:r>
            <a:r>
              <a:rPr lang="en-US" altLang="ko-KR" sz="1200" dirty="0"/>
              <a:t> </a:t>
            </a:r>
            <a:r>
              <a:rPr lang="ko-KR" altLang="en-US" sz="1200" dirty="0"/>
              <a:t>크기</a:t>
            </a:r>
            <a:r>
              <a:rPr lang="en-US" altLang="ko-KR" sz="1200" dirty="0"/>
              <a:t>) </a:t>
            </a:r>
            <a:r>
              <a:rPr lang="ko-KR" altLang="en-US" sz="1200" dirty="0"/>
              <a:t>매트릭스</a:t>
            </a:r>
          </a:p>
          <a:p>
            <a:r>
              <a:rPr lang="ko-KR" altLang="en-US" sz="1200" dirty="0"/>
              <a:t> </a:t>
            </a:r>
            <a:r>
              <a:rPr lang="en-US" altLang="ko-KR" sz="1200" dirty="0"/>
              <a:t>24 with </a:t>
            </a:r>
            <a:r>
              <a:rPr lang="en-US" altLang="ko-KR" sz="1200" dirty="0" err="1"/>
              <a:t>tf.device</a:t>
            </a:r>
            <a:r>
              <a:rPr lang="en-US" altLang="ko-KR" sz="1200" dirty="0"/>
              <a:t>('/cpu:0'):</a:t>
            </a:r>
          </a:p>
          <a:p>
            <a:r>
              <a:rPr lang="en-US" altLang="ko-KR" sz="1200" dirty="0"/>
              <a:t> 25   W = </a:t>
            </a:r>
            <a:r>
              <a:rPr lang="en-US" altLang="ko-KR" sz="1200" dirty="0" err="1"/>
              <a:t>tf.Variable</a:t>
            </a:r>
            <a:r>
              <a:rPr lang="en-US" altLang="ko-KR" sz="1200" dirty="0"/>
              <a:t>(</a:t>
            </a:r>
            <a:r>
              <a:rPr lang="en-US" altLang="ko-KR" sz="1200" dirty="0" err="1"/>
              <a:t>tf.random_uniform</a:t>
            </a:r>
            <a:r>
              <a:rPr lang="en-US" altLang="ko-KR" sz="1200" dirty="0"/>
              <a:t>([1, </a:t>
            </a:r>
            <a:r>
              <a:rPr lang="en-US" altLang="ko-KR" sz="1200" dirty="0" err="1"/>
              <a:t>len</a:t>
            </a:r>
            <a:r>
              <a:rPr lang="en-US" altLang="ko-KR" sz="1200" dirty="0"/>
              <a:t>(</a:t>
            </a:r>
            <a:r>
              <a:rPr lang="en-US" altLang="ko-KR" sz="1200" dirty="0" err="1"/>
              <a:t>x_data</a:t>
            </a:r>
            <a:r>
              <a:rPr lang="en-US" altLang="ko-KR" sz="1200" dirty="0"/>
              <a:t>)], -1, 1))</a:t>
            </a:r>
          </a:p>
          <a:p>
            <a:r>
              <a:rPr lang="en-US" altLang="ko-KR" sz="1200" dirty="0"/>
              <a:t> 26   </a:t>
            </a:r>
          </a:p>
          <a:p>
            <a:r>
              <a:rPr lang="en-US" altLang="ko-KR" sz="1200" dirty="0"/>
              <a:t> 27   hypothesis = </a:t>
            </a:r>
            <a:r>
              <a:rPr lang="en-US" altLang="ko-KR" sz="1200" dirty="0" err="1"/>
              <a:t>tf.matmul</a:t>
            </a:r>
            <a:r>
              <a:rPr lang="en-US" altLang="ko-KR" sz="1200" dirty="0"/>
              <a:t>(W, </a:t>
            </a:r>
            <a:r>
              <a:rPr lang="en-US" altLang="ko-KR" sz="1200" dirty="0" err="1"/>
              <a:t>x_data</a:t>
            </a:r>
            <a:r>
              <a:rPr lang="en-US" altLang="ko-KR" sz="1200" dirty="0"/>
              <a:t>)</a:t>
            </a:r>
          </a:p>
          <a:p>
            <a:r>
              <a:rPr lang="en-US" altLang="ko-KR" sz="1200" dirty="0"/>
              <a:t> 28   </a:t>
            </a:r>
          </a:p>
          <a:p>
            <a:r>
              <a:rPr lang="en-US" altLang="ko-KR" sz="1200" dirty="0"/>
              <a:t> 29   cost = </a:t>
            </a:r>
            <a:r>
              <a:rPr lang="en-US" altLang="ko-KR" sz="1200" dirty="0" err="1"/>
              <a:t>tf.reduce_mean</a:t>
            </a:r>
            <a:r>
              <a:rPr lang="en-US" altLang="ko-KR" sz="1200" dirty="0"/>
              <a:t>(</a:t>
            </a:r>
            <a:r>
              <a:rPr lang="en-US" altLang="ko-KR" sz="1200" dirty="0" err="1"/>
              <a:t>tf.square</a:t>
            </a:r>
            <a:r>
              <a:rPr lang="en-US" altLang="ko-KR" sz="1200" dirty="0"/>
              <a:t>(hypothesis - </a:t>
            </a:r>
            <a:r>
              <a:rPr lang="en-US" altLang="ko-KR" sz="1200" dirty="0" err="1"/>
              <a:t>y_data</a:t>
            </a:r>
            <a:r>
              <a:rPr lang="en-US" altLang="ko-KR" sz="1200" dirty="0"/>
              <a:t>))</a:t>
            </a:r>
          </a:p>
          <a:p>
            <a:r>
              <a:rPr lang="en-US" altLang="ko-KR" sz="1200" dirty="0"/>
              <a:t> 30   </a:t>
            </a:r>
          </a:p>
          <a:p>
            <a:r>
              <a:rPr lang="en-US" altLang="ko-KR" sz="1200" dirty="0"/>
              <a:t> 31   rate = </a:t>
            </a:r>
            <a:r>
              <a:rPr lang="en-US" altLang="ko-KR" sz="1200" dirty="0" err="1"/>
              <a:t>tf.Variable</a:t>
            </a:r>
            <a:r>
              <a:rPr lang="en-US" altLang="ko-KR" sz="1200" dirty="0"/>
              <a:t>(0.1)  # learning rate, alpha</a:t>
            </a:r>
          </a:p>
          <a:p>
            <a:r>
              <a:rPr lang="en-US" altLang="ko-KR" sz="1200" dirty="0"/>
              <a:t> 32   optimizer = </a:t>
            </a:r>
            <a:r>
              <a:rPr lang="en-US" altLang="ko-KR" sz="1200" dirty="0" err="1"/>
              <a:t>tf.train.GradientDescentOptimizer</a:t>
            </a:r>
            <a:r>
              <a:rPr lang="en-US" altLang="ko-KR" sz="1200" dirty="0"/>
              <a:t>(rate)</a:t>
            </a:r>
          </a:p>
          <a:p>
            <a:r>
              <a:rPr lang="en-US" altLang="ko-KR" sz="1200" dirty="0"/>
              <a:t> 33   train = </a:t>
            </a:r>
            <a:r>
              <a:rPr lang="en-US" altLang="ko-KR" sz="1200" dirty="0" err="1"/>
              <a:t>optimizer.minimize</a:t>
            </a:r>
            <a:r>
              <a:rPr lang="en-US" altLang="ko-KR" sz="1200" dirty="0"/>
              <a:t>(cost)  # goal is minimize cost</a:t>
            </a:r>
          </a:p>
          <a:p>
            <a:r>
              <a:rPr lang="en-US" altLang="ko-KR" sz="1200" dirty="0"/>
              <a:t> 34   </a:t>
            </a:r>
          </a:p>
          <a:p>
            <a:r>
              <a:rPr lang="en-US" altLang="ko-KR" sz="1200" dirty="0"/>
              <a:t> 35   </a:t>
            </a:r>
            <a:r>
              <a:rPr lang="en-US" altLang="ko-KR" sz="1200" dirty="0" err="1"/>
              <a:t>init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tf.initialize_all_variables</a:t>
            </a:r>
            <a:r>
              <a:rPr lang="en-US" altLang="ko-KR" sz="1200" dirty="0"/>
              <a:t>()</a:t>
            </a:r>
          </a:p>
          <a:p>
            <a:r>
              <a:rPr lang="en-US" altLang="ko-KR" sz="1200" dirty="0"/>
              <a:t> 36 </a:t>
            </a:r>
          </a:p>
          <a:p>
            <a:r>
              <a:rPr lang="en-US" altLang="ko-KR" sz="1200" dirty="0"/>
              <a:t> 37 </a:t>
            </a:r>
            <a:r>
              <a:rPr lang="en-US" altLang="ko-KR" sz="1200" dirty="0" err="1"/>
              <a:t>sess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tf.Session</a:t>
            </a:r>
            <a:r>
              <a:rPr lang="en-US" altLang="ko-KR" sz="1200" dirty="0"/>
              <a:t>()</a:t>
            </a:r>
          </a:p>
          <a:p>
            <a:r>
              <a:rPr lang="en-US" altLang="ko-KR" sz="1200" dirty="0"/>
              <a:t> 38 </a:t>
            </a:r>
            <a:r>
              <a:rPr lang="en-US" altLang="ko-KR" sz="1200" dirty="0" err="1"/>
              <a:t>sess.run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init</a:t>
            </a:r>
            <a:r>
              <a:rPr lang="en-US" altLang="ko-KR" sz="1200" dirty="0"/>
              <a:t>)</a:t>
            </a:r>
          </a:p>
          <a:p>
            <a:r>
              <a:rPr lang="en-US" altLang="ko-KR" sz="1200" dirty="0"/>
              <a:t> 39 </a:t>
            </a:r>
          </a:p>
          <a:p>
            <a:r>
              <a:rPr lang="en-US" altLang="ko-KR" sz="1200" dirty="0"/>
              <a:t> 40 for step in range(2001):</a:t>
            </a:r>
          </a:p>
          <a:p>
            <a:r>
              <a:rPr lang="en-US" altLang="ko-KR" sz="1200" dirty="0"/>
              <a:t> 41     </a:t>
            </a:r>
          </a:p>
          <a:p>
            <a:r>
              <a:rPr lang="en-US" altLang="ko-KR" sz="1200" dirty="0"/>
              <a:t> 42     </a:t>
            </a:r>
            <a:r>
              <a:rPr lang="en-US" altLang="ko-KR" sz="1200" dirty="0" err="1"/>
              <a:t>sess.run</a:t>
            </a:r>
            <a:r>
              <a:rPr lang="en-US" altLang="ko-KR" sz="1200" dirty="0"/>
              <a:t>(train)</a:t>
            </a:r>
          </a:p>
          <a:p>
            <a:r>
              <a:rPr lang="en-US" altLang="ko-KR" sz="1200" dirty="0"/>
              <a:t> 43     </a:t>
            </a:r>
          </a:p>
          <a:p>
            <a:r>
              <a:rPr lang="en-US" altLang="ko-KR" sz="1200" dirty="0"/>
              <a:t> 44     if step % 20 == 0:</a:t>
            </a:r>
          </a:p>
          <a:p>
            <a:r>
              <a:rPr lang="en-US" altLang="ko-KR" sz="1200" dirty="0"/>
              <a:t> 45         print(step, </a:t>
            </a:r>
            <a:r>
              <a:rPr lang="en-US" altLang="ko-KR" sz="1200" dirty="0" err="1"/>
              <a:t>sess.run</a:t>
            </a:r>
            <a:r>
              <a:rPr lang="en-US" altLang="ko-KR" sz="1200" dirty="0"/>
              <a:t>(cost), </a:t>
            </a:r>
            <a:r>
              <a:rPr lang="en-US" altLang="ko-KR" sz="1200" dirty="0" err="1"/>
              <a:t>sess.run</a:t>
            </a:r>
            <a:r>
              <a:rPr lang="en-US" altLang="ko-KR" sz="1200" dirty="0"/>
              <a:t>(W))</a:t>
            </a:r>
          </a:p>
          <a:p>
            <a:r>
              <a:rPr lang="en-US" altLang="ko-KR" sz="1200" dirty="0"/>
              <a:t> 46 </a:t>
            </a:r>
          </a:p>
          <a:p>
            <a:r>
              <a:rPr lang="en-US" altLang="ko-KR" sz="1200" dirty="0"/>
              <a:t> 47 </a:t>
            </a:r>
            <a:r>
              <a:rPr lang="en-US" altLang="ko-KR" sz="1200" dirty="0" err="1"/>
              <a:t>sess.close</a:t>
            </a:r>
            <a:r>
              <a:rPr lang="en-US" altLang="ko-KR" sz="12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717424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ED61306-AA85-B140-9A95-7C1FCA779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C70E9387-74E4-6448-8911-27FDCE4EB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sz="4000" dirty="0"/>
              <a:t>Session – The beginning point of the travel</a:t>
            </a:r>
            <a:endParaRPr kumimoji="1" lang="ko-KR" altLang="en-US" sz="40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AF8E28-DC3B-2A4D-B37A-76108184940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789" y="1089764"/>
            <a:ext cx="3920804" cy="4904636"/>
          </a:xfrm>
        </p:spPr>
        <p:txBody>
          <a:bodyPr/>
          <a:lstStyle/>
          <a:p>
            <a:r>
              <a:rPr kumimoji="1" lang="en-US" altLang="ko-KR" sz="2400" dirty="0"/>
              <a:t>Inside </a:t>
            </a:r>
            <a:r>
              <a:rPr kumimoji="1" lang="en-US" altLang="ko-KR" sz="2400" dirty="0" err="1"/>
              <a:t>NewSession</a:t>
            </a:r>
            <a:r>
              <a:rPr kumimoji="1" lang="en-US" altLang="ko-KR" sz="2400" dirty="0"/>
              <a:t>(), </a:t>
            </a:r>
          </a:p>
          <a:p>
            <a:pPr lvl="1"/>
            <a:r>
              <a:rPr kumimoji="1" lang="en-US" altLang="ko-KR" sz="2000" dirty="0" err="1"/>
              <a:t>DeviceFactory</a:t>
            </a:r>
            <a:r>
              <a:rPr kumimoji="1" lang="en-US" altLang="ko-KR" sz="2000" dirty="0"/>
              <a:t>::</a:t>
            </a:r>
            <a:r>
              <a:rPr kumimoji="1" lang="en-US" altLang="ko-KR" sz="2000" dirty="0" err="1"/>
              <a:t>AddDevices</a:t>
            </a:r>
            <a:r>
              <a:rPr kumimoji="1" lang="en-US" altLang="ko-KR" sz="2000" dirty="0"/>
              <a:t> (&amp;devices)</a:t>
            </a:r>
          </a:p>
          <a:p>
            <a:pPr lvl="1"/>
            <a:r>
              <a:rPr kumimoji="1" lang="en-US" altLang="ko-KR" sz="2000" dirty="0"/>
              <a:t>Obtain devices vector</a:t>
            </a:r>
          </a:p>
          <a:p>
            <a:r>
              <a:rPr kumimoji="1" lang="en-US" altLang="ko-KR" sz="2400" dirty="0"/>
              <a:t>session = new </a:t>
            </a:r>
            <a:r>
              <a:rPr kumimoji="1" lang="en-US" altLang="ko-KR" sz="2400" dirty="0" err="1"/>
              <a:t>DirectSession</a:t>
            </a:r>
            <a:r>
              <a:rPr kumimoji="1" lang="en-US" altLang="ko-KR" sz="2400" dirty="0"/>
              <a:t>(…</a:t>
            </a:r>
            <a:br>
              <a:rPr kumimoji="1" lang="en-US" altLang="ko-KR" sz="2400" dirty="0"/>
            </a:br>
            <a:r>
              <a:rPr kumimoji="1" lang="en-US" altLang="ko-KR" sz="2400" dirty="0"/>
              <a:t>new </a:t>
            </a:r>
            <a:r>
              <a:rPr kumimoji="1" lang="en-US" altLang="ko-KR" sz="2400" dirty="0" err="1"/>
              <a:t>DeviceMgr</a:t>
            </a:r>
            <a:r>
              <a:rPr kumimoji="1" lang="en-US" altLang="ko-KR" sz="2400" dirty="0"/>
              <a:t>(devices) , ...);</a:t>
            </a:r>
          </a:p>
          <a:p>
            <a:pPr lvl="1"/>
            <a:r>
              <a:rPr kumimoji="1" lang="en-US" altLang="ko-KR" sz="2000" dirty="0"/>
              <a:t>Make session object</a:t>
            </a:r>
          </a:p>
          <a:p>
            <a:pPr lvl="1"/>
            <a:r>
              <a:rPr kumimoji="1" lang="en-US" altLang="ko-KR" sz="2000" dirty="0"/>
              <a:t>Associate devices vector with </a:t>
            </a:r>
            <a:r>
              <a:rPr kumimoji="1" lang="en-US" altLang="ko-KR" sz="2000" dirty="0" err="1"/>
              <a:t>DeviceMgr</a:t>
            </a:r>
            <a:endParaRPr kumimoji="1" lang="ko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A59F173-E9F4-1B42-8F77-42C589F8C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687" y="971262"/>
            <a:ext cx="7565808" cy="53898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61DB04-5E70-6340-AAF6-4CCC7D28C9BA}"/>
              </a:ext>
            </a:extLst>
          </p:cNvPr>
          <p:cNvSpPr txBox="1"/>
          <p:nvPr/>
        </p:nvSpPr>
        <p:spPr>
          <a:xfrm>
            <a:off x="8076626" y="641907"/>
            <a:ext cx="3922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core/</a:t>
            </a:r>
            <a:r>
              <a:rPr kumimoji="1" lang="en-US" altLang="ko-KR" dirty="0" err="1">
                <a:solidFill>
                  <a:schemeClr val="bg1"/>
                </a:solidFill>
              </a:rPr>
              <a:t>common_runtime</a:t>
            </a:r>
            <a:r>
              <a:rPr kumimoji="1" lang="en-US" altLang="ko-KR" dirty="0">
                <a:solidFill>
                  <a:schemeClr val="bg1"/>
                </a:solidFill>
              </a:rPr>
              <a:t>/</a:t>
            </a:r>
            <a:r>
              <a:rPr kumimoji="1" lang="en-US" altLang="ko-KR" dirty="0" err="1">
                <a:solidFill>
                  <a:schemeClr val="bg1"/>
                </a:solidFill>
              </a:rPr>
              <a:t>direct_session.cc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584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55EE986-9C47-A944-86B5-480908F2D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701E490-C387-6547-A335-3EF139852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DirectSession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A45483-D494-1A4E-AFD0-444ECA1FE92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Sets up environment, including devices set</a:t>
            </a:r>
          </a:p>
          <a:p>
            <a:pPr lvl="1"/>
            <a:r>
              <a:rPr kumimoji="1" lang="en-US" altLang="ko-KR" dirty="0"/>
              <a:t>with </a:t>
            </a:r>
            <a:r>
              <a:rPr kumimoji="1" lang="en-US" altLang="ko-KR" dirty="0" err="1"/>
              <a:t>tf.devices</a:t>
            </a:r>
            <a:r>
              <a:rPr kumimoji="1" lang="en-US" altLang="ko-KR" dirty="0"/>
              <a:t> (“cpu:0”):</a:t>
            </a:r>
          </a:p>
          <a:p>
            <a:pPr lvl="1"/>
            <a:endParaRPr kumimoji="1" lang="en-US" altLang="ko-KR" dirty="0"/>
          </a:p>
          <a:p>
            <a:r>
              <a:rPr kumimoji="1" lang="en-US" altLang="ko-KR" dirty="0"/>
              <a:t>core/</a:t>
            </a:r>
            <a:r>
              <a:rPr kumimoji="1" lang="en-US" altLang="ko-KR" dirty="0" err="1"/>
              <a:t>common_runtime</a:t>
            </a:r>
            <a:r>
              <a:rPr kumimoji="1" lang="en-US" altLang="ko-KR" dirty="0"/>
              <a:t>/</a:t>
            </a:r>
            <a:br>
              <a:rPr kumimoji="1" lang="en-US" altLang="ko-KR" dirty="0"/>
            </a:br>
            <a:r>
              <a:rPr kumimoji="1" lang="en-US" altLang="ko-KR" dirty="0" err="1"/>
              <a:t>direct_session.cc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Constructor </a:t>
            </a:r>
            <a:r>
              <a:rPr kumimoji="1" lang="en-US" altLang="ko-KR" dirty="0">
                <a:sym typeface="Wingdings" pitchFamily="2" charset="2"/>
              </a:rPr>
              <a:t>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device_set_.</a:t>
            </a:r>
            <a:r>
              <a:rPr kumimoji="1" lang="en-US" altLang="ko-KR" dirty="0" err="1"/>
              <a:t>AddDevice</a:t>
            </a:r>
            <a:r>
              <a:rPr kumimoji="1" lang="en-US" altLang="ko-KR" dirty="0"/>
              <a:t>();</a:t>
            </a:r>
          </a:p>
          <a:p>
            <a:pPr lvl="1"/>
            <a:r>
              <a:rPr kumimoji="1" lang="en-US" altLang="ko-KR" dirty="0"/>
              <a:t>// add avail. devices</a:t>
            </a:r>
          </a:p>
          <a:p>
            <a:pPr lvl="1"/>
            <a:r>
              <a:rPr kumimoji="1" lang="en-US" altLang="ko-KR" dirty="0"/>
              <a:t>First device is client device</a:t>
            </a:r>
            <a:br>
              <a:rPr kumimoji="1" lang="en-US" altLang="ko-KR" dirty="0"/>
            </a:br>
            <a:r>
              <a:rPr kumimoji="1" lang="en-US" altLang="ko-KR" dirty="0"/>
              <a:t>(CPU)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BC76B3-E560-2E4F-984D-3BA1D9D15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210" y="1766156"/>
            <a:ext cx="7590790" cy="438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6932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2EFAE82-2023-AF40-AC11-1A7A0707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5C421367-DB66-0B40-B5D8-8FEFA384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DirectSession</a:t>
            </a:r>
            <a:r>
              <a:rPr kumimoji="1" lang="en-US" altLang="ko-KR" dirty="0"/>
              <a:t>::Run()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A2060E-EC2E-8946-83BC-A5302E2C358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8613" y="1089764"/>
            <a:ext cx="3767899" cy="4904636"/>
          </a:xfrm>
        </p:spPr>
        <p:txBody>
          <a:bodyPr/>
          <a:lstStyle/>
          <a:p>
            <a:r>
              <a:rPr kumimoji="1" lang="en-US" altLang="ko-KR" dirty="0"/>
              <a:t>calls Run() with more params </a:t>
            </a:r>
            <a:r>
              <a:rPr kumimoji="1" lang="en-US" altLang="ko-KR" dirty="0">
                <a:sym typeface="Wingdings" pitchFamily="2" charset="2"/>
              </a:rPr>
              <a:t></a:t>
            </a:r>
          </a:p>
          <a:p>
            <a:r>
              <a:rPr kumimoji="1" lang="en-US" altLang="ko-KR" dirty="0">
                <a:sym typeface="Wingdings" pitchFamily="2" charset="2"/>
              </a:rPr>
              <a:t>inputs: </a:t>
            </a:r>
            <a:r>
              <a:rPr kumimoji="1" lang="en-US" altLang="ko-KR" dirty="0" err="1">
                <a:sym typeface="Wingdings" pitchFamily="2" charset="2"/>
              </a:rPr>
              <a:t>NamedTensorList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Prepare for running  the session</a:t>
            </a:r>
          </a:p>
          <a:p>
            <a:r>
              <a:rPr kumimoji="1" lang="en-US" altLang="ko-KR" dirty="0" err="1"/>
              <a:t>GetOrCreateExecutors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There are executors</a:t>
            </a:r>
          </a:p>
          <a:p>
            <a:pPr lvl="1"/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B5664CD-2995-B843-AC96-BD266FAF6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994" y="1027057"/>
            <a:ext cx="8108129" cy="496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768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89405ED-E73A-064F-90FA-B0D9D291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B4C7BB52-1DBB-BF45-B807-CF0F2804E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DirectSession</a:t>
            </a:r>
            <a:r>
              <a:rPr kumimoji="1" lang="en-US" altLang="ko-KR" dirty="0"/>
              <a:t>::Run() </a:t>
            </a:r>
            <a:r>
              <a:rPr kumimoji="1" lang="en-US" altLang="ko-KR" dirty="0" err="1"/>
              <a:t>cont</a:t>
            </a:r>
            <a:r>
              <a:rPr kumimoji="1" lang="en-US" altLang="ko-KR" dirty="0"/>
              <a:t>’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98A360-37BB-F345-9662-8FCE445185B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1089764"/>
            <a:ext cx="7254241" cy="5128156"/>
          </a:xfrm>
        </p:spPr>
        <p:txBody>
          <a:bodyPr/>
          <a:lstStyle/>
          <a:p>
            <a:r>
              <a:rPr kumimoji="1" lang="en-US" altLang="ko-KR" dirty="0"/>
              <a:t>Set up a call frame</a:t>
            </a:r>
          </a:p>
          <a:p>
            <a:pPr lvl="1"/>
            <a:r>
              <a:rPr kumimoji="1" lang="en-US" altLang="ko-KR" dirty="0"/>
              <a:t>Meet the Tensor!</a:t>
            </a:r>
          </a:p>
          <a:p>
            <a:pPr lvl="1"/>
            <a:r>
              <a:rPr kumimoji="1" lang="en-US" altLang="ko-KR" dirty="0"/>
              <a:t>For-each inputs,</a:t>
            </a:r>
          </a:p>
          <a:p>
            <a:pPr lvl="1"/>
            <a:r>
              <a:rPr kumimoji="1" lang="en-US" altLang="ko-KR" dirty="0"/>
              <a:t>Tensor </a:t>
            </a:r>
            <a:br>
              <a:rPr kumimoji="1" lang="en-US" altLang="ko-KR" dirty="0"/>
            </a:br>
            <a:r>
              <a:rPr kumimoji="1" lang="en-US" altLang="ko-KR" dirty="0" err="1"/>
              <a:t>tensor_from_handle</a:t>
            </a:r>
            <a:endParaRPr kumimoji="1" lang="en-US" altLang="ko-KR" dirty="0"/>
          </a:p>
          <a:p>
            <a:pPr lvl="1"/>
            <a:r>
              <a:rPr kumimoji="1" lang="en-US" altLang="ko-KR" dirty="0" err="1"/>
              <a:t>ResourceHandleTo</a:t>
            </a:r>
            <a:r>
              <a:rPr kumimoji="1" lang="en-US" altLang="ko-KR" dirty="0"/>
              <a:t>-</a:t>
            </a:r>
            <a:br>
              <a:rPr kumimoji="1" lang="en-US" altLang="ko-KR" dirty="0"/>
            </a:br>
            <a:r>
              <a:rPr kumimoji="1" lang="en-US" altLang="ko-KR" dirty="0" err="1"/>
              <a:t>InputTensor</a:t>
            </a:r>
            <a:r>
              <a:rPr kumimoji="1" lang="en-US" altLang="ko-KR" dirty="0"/>
              <a:t>();</a:t>
            </a:r>
          </a:p>
          <a:p>
            <a:pPr lvl="1"/>
            <a:r>
              <a:rPr kumimoji="1" lang="en-US" altLang="ko-KR" dirty="0"/>
              <a:t>Set up </a:t>
            </a:r>
            <a:r>
              <a:rPr kumimoji="1" lang="en-US" altLang="ko-KR" dirty="0" err="1"/>
              <a:t>feed_args</a:t>
            </a:r>
            <a:br>
              <a:rPr kumimoji="1" lang="en-US" altLang="ko-KR" dirty="0"/>
            </a:br>
            <a:r>
              <a:rPr kumimoji="1" lang="en-US" altLang="ko-KR" dirty="0" err="1"/>
              <a:t>InlinedVector</a:t>
            </a:r>
            <a:r>
              <a:rPr kumimoji="1" lang="en-US" altLang="ko-KR" dirty="0"/>
              <a:t> </a:t>
            </a:r>
            <a:br>
              <a:rPr kumimoji="1" lang="en-US" altLang="ko-KR" dirty="0"/>
            </a:br>
            <a:r>
              <a:rPr kumimoji="1" lang="en-US" altLang="ko-KR" dirty="0"/>
              <a:t>&lt;Tensor, 4&gt;</a:t>
            </a:r>
          </a:p>
          <a:p>
            <a:r>
              <a:rPr kumimoji="1" lang="en-US" altLang="ko-KR" dirty="0" err="1"/>
              <a:t>call_frame.setArgs</a:t>
            </a:r>
            <a:endParaRPr kumimoji="1" lang="en-US" altLang="ko-KR" dirty="0"/>
          </a:p>
          <a:p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CCAADC-ED3B-E248-935A-D4111B61B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654" y="1670304"/>
            <a:ext cx="8856346" cy="472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8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1AED15D-6A84-4941-A8EE-E28CCB25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C1D2D16-4493-4F43-B6AF-618808431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DirectSession</a:t>
            </a:r>
            <a:r>
              <a:rPr kumimoji="1" lang="en-US" altLang="ko-KR" dirty="0"/>
              <a:t>::Run() </a:t>
            </a:r>
            <a:r>
              <a:rPr kumimoji="1" lang="en-US" altLang="ko-KR" dirty="0" err="1"/>
              <a:t>cont</a:t>
            </a:r>
            <a:r>
              <a:rPr kumimoji="1" lang="en-US" altLang="ko-KR" dirty="0"/>
              <a:t>’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058131-42B8-5F43-BF16-36DAB67E90B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8613" y="1089764"/>
            <a:ext cx="3060763" cy="4904636"/>
          </a:xfrm>
        </p:spPr>
        <p:txBody>
          <a:bodyPr/>
          <a:lstStyle/>
          <a:p>
            <a:r>
              <a:rPr kumimoji="1" lang="en-US" altLang="ko-KR" dirty="0" err="1"/>
              <a:t>RunInternal</a:t>
            </a:r>
            <a:r>
              <a:rPr kumimoji="1" lang="en-US" altLang="ko-KR" dirty="0"/>
              <a:t>();</a:t>
            </a:r>
          </a:p>
          <a:p>
            <a:pPr lvl="1"/>
            <a:r>
              <a:rPr kumimoji="1" lang="en-US" altLang="ko-KR" dirty="0"/>
              <a:t>Run the executors</a:t>
            </a:r>
          </a:p>
          <a:p>
            <a:r>
              <a:rPr kumimoji="1" lang="en-US" altLang="ko-KR" dirty="0"/>
              <a:t>Output is on the </a:t>
            </a:r>
            <a:br>
              <a:rPr kumimoji="1" lang="en-US" altLang="ko-KR" dirty="0"/>
            </a:br>
            <a:r>
              <a:rPr kumimoji="1" lang="en-US" altLang="ko-KR" dirty="0" err="1"/>
              <a:t>call_frame</a:t>
            </a:r>
            <a:endParaRPr kumimoji="1" lang="en-US" altLang="ko-KR" dirty="0"/>
          </a:p>
          <a:p>
            <a:r>
              <a:rPr kumimoji="1" lang="en-US" altLang="ko-KR" dirty="0" err="1"/>
              <a:t>call_frame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r>
              <a:rPr kumimoji="1" lang="en-US" altLang="ko-KR" dirty="0" err="1"/>
              <a:t>ConsumeRetvals</a:t>
            </a:r>
            <a:br>
              <a:rPr kumimoji="1" lang="en-US" altLang="ko-KR" dirty="0"/>
            </a:br>
            <a:r>
              <a:rPr kumimoji="1" lang="en-US" altLang="ko-KR" dirty="0"/>
              <a:t>(</a:t>
            </a:r>
            <a:r>
              <a:rPr kumimoji="1" lang="en-US" altLang="ko-KR" dirty="0" err="1"/>
              <a:t>sorted_outputs</a:t>
            </a:r>
            <a:r>
              <a:rPr kumimoji="1" lang="en-US" altLang="ko-KR" dirty="0"/>
              <a:t>)</a:t>
            </a:r>
          </a:p>
          <a:p>
            <a:pPr lvl="1"/>
            <a:r>
              <a:rPr kumimoji="1" lang="en-US" altLang="ko-KR" dirty="0"/>
              <a:t>Obtain outputs</a:t>
            </a:r>
          </a:p>
          <a:p>
            <a:pPr lvl="1"/>
            <a:r>
              <a:rPr kumimoji="1" lang="en-US" altLang="ko-KR" dirty="0"/>
              <a:t>…</a:t>
            </a:r>
          </a:p>
          <a:p>
            <a:pPr lvl="1"/>
            <a:r>
              <a:rPr kumimoji="1" lang="en-US" altLang="ko-KR" dirty="0"/>
              <a:t>Fill in outputs</a:t>
            </a:r>
            <a:br>
              <a:rPr kumimoji="1" lang="en-US" altLang="ko-KR" dirty="0"/>
            </a:br>
            <a:r>
              <a:rPr kumimoji="1" lang="en-US" altLang="ko-KR" dirty="0"/>
              <a:t>var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D937E1-920D-F940-8149-7E30DBC6D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672" y="863600"/>
            <a:ext cx="8532198" cy="569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524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D0804DB-6820-B541-BBC3-A8235D8D5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A6E470E-AA35-6548-AACC-BEBC04075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DirectSession</a:t>
            </a:r>
            <a:r>
              <a:rPr kumimoji="1" lang="en-US" altLang="ko-KR" dirty="0"/>
              <a:t>::</a:t>
            </a:r>
            <a:r>
              <a:rPr kumimoji="1" lang="en-US" altLang="ko-KR" dirty="0" err="1"/>
              <a:t>RunInternal</a:t>
            </a:r>
            <a:r>
              <a:rPr kumimoji="1" lang="en-US" altLang="ko-KR" dirty="0"/>
              <a:t>()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3C490D-3C28-A449-9ED6-4CD935982EE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8613" y="1089764"/>
            <a:ext cx="2834124" cy="4904636"/>
          </a:xfrm>
        </p:spPr>
        <p:txBody>
          <a:bodyPr/>
          <a:lstStyle/>
          <a:p>
            <a:r>
              <a:rPr kumimoji="1" lang="en-US" altLang="ko-KR" sz="2400" dirty="0"/>
              <a:t>Internal session run routine</a:t>
            </a:r>
          </a:p>
          <a:p>
            <a:r>
              <a:rPr kumimoji="1" lang="en-US" altLang="ko-KR" sz="2400" dirty="0" err="1"/>
              <a:t>run_state</a:t>
            </a:r>
            <a:r>
              <a:rPr kumimoji="1" lang="en-US" altLang="ko-KR" sz="2400" dirty="0"/>
              <a:t> holds</a:t>
            </a:r>
            <a:br>
              <a:rPr kumimoji="1" lang="en-US" altLang="ko-KR" sz="2400" dirty="0"/>
            </a:br>
            <a:r>
              <a:rPr kumimoji="1" lang="en-US" altLang="ko-KR" sz="2400" dirty="0"/>
              <a:t>execution state</a:t>
            </a:r>
          </a:p>
          <a:p>
            <a:r>
              <a:rPr kumimoji="1" lang="en-US" altLang="ko-KR" sz="2400" dirty="0"/>
              <a:t>Reset before execute</a:t>
            </a:r>
          </a:p>
          <a:p>
            <a:r>
              <a:rPr kumimoji="1" lang="en-US" altLang="ko-KR" sz="2400" dirty="0" err="1"/>
              <a:t>ExecutorBarrier</a:t>
            </a:r>
            <a:endParaRPr kumimoji="1" lang="en-US" altLang="ko-KR" sz="2400" dirty="0"/>
          </a:p>
          <a:p>
            <a:pPr lvl="1"/>
            <a:r>
              <a:rPr kumimoji="1" lang="en-US" altLang="ko-KR" sz="2000" dirty="0"/>
              <a:t>Has lambda argument</a:t>
            </a:r>
          </a:p>
          <a:p>
            <a:r>
              <a:rPr kumimoji="1" lang="en-US" altLang="ko-KR" sz="2400" dirty="0" err="1"/>
              <a:t>run_state</a:t>
            </a:r>
            <a:r>
              <a:rPr kumimoji="1" lang="en-US" altLang="ko-KR" sz="2400" dirty="0"/>
              <a:t>.</a:t>
            </a:r>
            <a:br>
              <a:rPr kumimoji="1" lang="en-US" altLang="ko-KR" sz="2400" dirty="0"/>
            </a:br>
            <a:r>
              <a:rPr kumimoji="1" lang="en-US" altLang="ko-KR" sz="2400" dirty="0" err="1"/>
              <a:t>executors_done</a:t>
            </a:r>
            <a:r>
              <a:rPr kumimoji="1" lang="en-US" altLang="ko-KR" sz="2400" dirty="0"/>
              <a:t>.</a:t>
            </a:r>
            <a:br>
              <a:rPr kumimoji="1" lang="en-US" altLang="ko-KR" sz="2400" dirty="0"/>
            </a:br>
            <a:r>
              <a:rPr kumimoji="1" lang="en-US" altLang="ko-KR" sz="2400" dirty="0"/>
              <a:t>Notify();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F30BB2-A21B-6B41-BF18-E11F823FB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737" y="784442"/>
            <a:ext cx="9029263" cy="553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8477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FEA70F-516E-5A4A-AF3C-7A657A26F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ADBBCB0-9C5F-4547-B760-8A69DBBE5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DirectSession</a:t>
            </a:r>
            <a:r>
              <a:rPr kumimoji="1" lang="en-US" altLang="ko-KR" dirty="0"/>
              <a:t>::</a:t>
            </a:r>
            <a:r>
              <a:rPr kumimoji="1" lang="en-US" altLang="ko-KR" dirty="0" err="1"/>
              <a:t>RunInternal</a:t>
            </a:r>
            <a:r>
              <a:rPr kumimoji="1" lang="en-US" altLang="ko-KR" dirty="0"/>
              <a:t>() </a:t>
            </a:r>
            <a:r>
              <a:rPr kumimoji="1" lang="en-US" altLang="ko-KR" dirty="0" err="1"/>
              <a:t>cont</a:t>
            </a:r>
            <a:r>
              <a:rPr kumimoji="1" lang="en-US" altLang="ko-KR" dirty="0"/>
              <a:t>’`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2B8AB5-864D-CC49-889A-48FB1D32FC8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Sets up executor </a:t>
            </a:r>
            <a:r>
              <a:rPr kumimoji="1" lang="en-US" altLang="ko-KR" dirty="0" err="1"/>
              <a:t>args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Set up some important fields</a:t>
            </a:r>
          </a:p>
          <a:p>
            <a:pPr lvl="1"/>
            <a:r>
              <a:rPr kumimoji="1" lang="en-US" altLang="ko-KR" dirty="0" err="1"/>
              <a:t>call_frame</a:t>
            </a:r>
            <a:r>
              <a:rPr kumimoji="1" lang="en-US" altLang="ko-KR" dirty="0"/>
              <a:t>, rendezvous, </a:t>
            </a:r>
            <a:r>
              <a:rPr kumimoji="1" lang="en-US" altLang="ko-KR" dirty="0" err="1"/>
              <a:t>collective_executor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tensor_store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sync_on_finish</a:t>
            </a:r>
            <a:r>
              <a:rPr kumimoji="1" lang="en-US" altLang="ko-KR" dirty="0"/>
              <a:t>, etc.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C7E67D-DEEF-9949-8469-83E39419C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023" y="2464204"/>
            <a:ext cx="10430911" cy="330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1361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769BBF4-053F-A042-A155-A0580ADA7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71F178E-CE59-104F-8F08-D6590D5EB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DirectSession</a:t>
            </a:r>
            <a:r>
              <a:rPr kumimoji="1" lang="en-US" altLang="ko-KR" dirty="0"/>
              <a:t>::</a:t>
            </a:r>
            <a:r>
              <a:rPr kumimoji="1" lang="en-US" altLang="ko-KR" dirty="0" err="1"/>
              <a:t>RunInternal</a:t>
            </a:r>
            <a:r>
              <a:rPr kumimoji="1" lang="en-US" altLang="ko-KR" dirty="0"/>
              <a:t>() </a:t>
            </a:r>
            <a:r>
              <a:rPr kumimoji="1" lang="en-US" altLang="ko-KR" dirty="0" err="1"/>
              <a:t>cont</a:t>
            </a:r>
            <a:r>
              <a:rPr kumimoji="1" lang="en-US" altLang="ko-KR" dirty="0"/>
              <a:t>’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56ED59-425B-6942-B520-34B6B1B542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8614" y="1089764"/>
            <a:ext cx="2904834" cy="4904636"/>
          </a:xfrm>
        </p:spPr>
        <p:txBody>
          <a:bodyPr/>
          <a:lstStyle/>
          <a:p>
            <a:r>
              <a:rPr kumimoji="1" lang="en-US" altLang="ko-KR" dirty="0"/>
              <a:t>Executor::</a:t>
            </a:r>
            <a:r>
              <a:rPr kumimoji="1" lang="en-US" altLang="ko-KR" dirty="0" err="1"/>
              <a:t>Args</a:t>
            </a:r>
            <a:r>
              <a:rPr kumimoji="1" lang="en-US" altLang="ko-KR" dirty="0"/>
              <a:t>::Runner </a:t>
            </a:r>
          </a:p>
          <a:p>
            <a:pPr lvl="1"/>
            <a:r>
              <a:rPr kumimoji="1" lang="en-US" altLang="ko-KR" dirty="0" err="1"/>
              <a:t>default_runner</a:t>
            </a:r>
            <a:br>
              <a:rPr kumimoji="1" lang="en-US" altLang="ko-KR" dirty="0"/>
            </a:br>
            <a:r>
              <a:rPr kumimoji="1" lang="en-US" altLang="ko-KR" dirty="0"/>
              <a:t>is an obj</a:t>
            </a:r>
          </a:p>
          <a:p>
            <a:pPr lvl="1"/>
            <a:r>
              <a:rPr kumimoji="1" lang="en-US" altLang="ko-KR" dirty="0" err="1"/>
              <a:t>args.runner</a:t>
            </a:r>
            <a:r>
              <a:rPr kumimoji="1" lang="en-US" altLang="ko-KR" dirty="0"/>
              <a:t> </a:t>
            </a:r>
            <a:br>
              <a:rPr kumimoji="1" lang="en-US" altLang="ko-KR" dirty="0"/>
            </a:br>
            <a:r>
              <a:rPr kumimoji="1" lang="en-US" altLang="ko-KR" dirty="0"/>
              <a:t>is lambda</a:t>
            </a:r>
          </a:p>
          <a:p>
            <a:r>
              <a:rPr kumimoji="1" lang="en-US" altLang="ko-KR" dirty="0" err="1"/>
              <a:t>Item.executor</a:t>
            </a:r>
            <a:br>
              <a:rPr kumimoji="1" lang="en-US" altLang="ko-KR" dirty="0"/>
            </a:br>
            <a:r>
              <a:rPr kumimoji="1" lang="en-US" altLang="ko-KR" dirty="0"/>
              <a:t>-&gt;</a:t>
            </a:r>
            <a:r>
              <a:rPr kumimoji="1" lang="en-US" altLang="ko-KR" dirty="0" err="1"/>
              <a:t>RunAsync</a:t>
            </a:r>
            <a:r>
              <a:rPr kumimoji="1" lang="en-US" altLang="ko-KR" dirty="0"/>
              <a:t>()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6AE719-E5B9-2F46-9623-32179EBBB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447" y="863600"/>
            <a:ext cx="8766048" cy="566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501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0915796-D33F-CC41-BED4-69B434591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83EF174-3998-D446-A60B-1EE4847B7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OpKernel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147784-500B-D141-8800-AF022349D0C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8613" y="1089764"/>
            <a:ext cx="5119367" cy="4904636"/>
          </a:xfrm>
        </p:spPr>
        <p:txBody>
          <a:bodyPr/>
          <a:lstStyle/>
          <a:p>
            <a:r>
              <a:rPr kumimoji="1" lang="en-US" altLang="ko-KR" dirty="0"/>
              <a:t>An example) </a:t>
            </a:r>
            <a:r>
              <a:rPr kumimoji="1" lang="en-US" altLang="ko-KR" dirty="0" err="1"/>
              <a:t>MatMul</a:t>
            </a:r>
            <a:r>
              <a:rPr kumimoji="1" lang="en-US" altLang="ko-KR" dirty="0"/>
              <a:t> is an </a:t>
            </a:r>
            <a:r>
              <a:rPr kumimoji="1" lang="en-US" altLang="ko-KR" dirty="0" err="1"/>
              <a:t>OpKernel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Matrix multiply</a:t>
            </a:r>
          </a:p>
          <a:p>
            <a:pPr lvl="1"/>
            <a:r>
              <a:rPr kumimoji="1" lang="en-US" altLang="ko-KR" dirty="0"/>
              <a:t>optimized math library for GPU, Intel </a:t>
            </a:r>
            <a:r>
              <a:rPr kumimoji="1" lang="en-US" altLang="ko-KR" dirty="0" err="1"/>
              <a:t>avx</a:t>
            </a:r>
            <a:r>
              <a:rPr kumimoji="1" lang="en-US" altLang="ko-KR" dirty="0"/>
              <a:t>, (MKL)</a:t>
            </a:r>
          </a:p>
          <a:p>
            <a:pPr lvl="1"/>
            <a:r>
              <a:rPr kumimoji="1" lang="en-US" altLang="ko-KR" dirty="0"/>
              <a:t>core/kernels/</a:t>
            </a:r>
            <a:r>
              <a:rPr kumimoji="1" lang="en-US" altLang="ko-KR" dirty="0" err="1"/>
              <a:t>matmul_op.cc</a:t>
            </a:r>
            <a:endParaRPr kumimoji="1" lang="en-US" altLang="ko-KR" dirty="0"/>
          </a:p>
          <a:p>
            <a:r>
              <a:rPr kumimoji="1" lang="en-US" altLang="ko-KR" dirty="0"/>
              <a:t>Uses </a:t>
            </a:r>
            <a:r>
              <a:rPr kumimoji="1" lang="en-US" altLang="ko-KR" dirty="0" err="1"/>
              <a:t>Functor</a:t>
            </a:r>
            <a:r>
              <a:rPr kumimoji="1" lang="en-US" altLang="ko-KR" dirty="0"/>
              <a:t>, lambda </a:t>
            </a:r>
            <a:r>
              <a:rPr kumimoji="1" lang="en-US" altLang="ko-KR" dirty="0" err="1"/>
              <a:t>objs</a:t>
            </a:r>
            <a:r>
              <a:rPr kumimoji="1" lang="en-US" altLang="ko-KR" dirty="0"/>
              <a:t>, Templates</a:t>
            </a:r>
          </a:p>
          <a:p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172650A-122C-6540-BF33-D7EA98EB1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07" y="4264640"/>
            <a:ext cx="5648770" cy="243597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A1D5E8B-A6D3-9542-93F7-2268C4746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7137" y="290681"/>
            <a:ext cx="6119042" cy="6409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184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E38AB6-995E-614E-93B0-58100EEDF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C9CDD4F-E000-8844-8B90-ABE10B125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TensorFlow: graph execution system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0AEF5A-A37F-2A46-8111-CF11C41AD0D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Graph processing</a:t>
            </a:r>
          </a:p>
          <a:p>
            <a:pPr lvl="1"/>
            <a:r>
              <a:rPr kumimoji="1" lang="en-US" altLang="ko-KR" dirty="0"/>
              <a:t>Edge/tensor: data</a:t>
            </a:r>
          </a:p>
          <a:p>
            <a:pPr lvl="1"/>
            <a:r>
              <a:rPr kumimoji="1" lang="en-US" altLang="ko-KR" dirty="0"/>
              <a:t>Node/kernel: operation on data</a:t>
            </a:r>
          </a:p>
          <a:p>
            <a:r>
              <a:rPr kumimoji="1" lang="en-US" altLang="ko-KR" dirty="0"/>
              <a:t>Why </a:t>
            </a:r>
            <a:r>
              <a:rPr kumimoji="1" lang="en-US" altLang="ko-KR" dirty="0" err="1"/>
              <a:t>tensorflow</a:t>
            </a:r>
            <a:r>
              <a:rPr kumimoji="1" lang="en-US" altLang="ko-KR" dirty="0"/>
              <a:t>?</a:t>
            </a:r>
          </a:p>
          <a:p>
            <a:pPr lvl="1"/>
            <a:r>
              <a:rPr kumimoji="1" lang="en-US" altLang="ko-KR" dirty="0"/>
              <a:t>Based on large-scale data processing model (map-reduce, google file system), </a:t>
            </a:r>
            <a:br>
              <a:rPr kumimoji="1" lang="en-US" altLang="ko-KR" dirty="0"/>
            </a:br>
            <a:r>
              <a:rPr kumimoji="1" lang="en-US" altLang="ko-KR" dirty="0"/>
              <a:t>Google built data manipulation system on matrix data</a:t>
            </a:r>
          </a:p>
          <a:p>
            <a:pPr lvl="1"/>
            <a:r>
              <a:rPr kumimoji="1" lang="en-US" altLang="ko-KR" dirty="0"/>
              <a:t>Good</a:t>
            </a:r>
          </a:p>
          <a:p>
            <a:pPr lvl="2"/>
            <a:r>
              <a:rPr kumimoji="1" lang="en-US" altLang="ko-KR" dirty="0"/>
              <a:t>Easy to handle large data</a:t>
            </a:r>
          </a:p>
          <a:p>
            <a:pPr lvl="2"/>
            <a:r>
              <a:rPr kumimoji="1" lang="en-US" altLang="ko-KR" dirty="0"/>
              <a:t>Easy to expand to multiple computers</a:t>
            </a:r>
          </a:p>
          <a:p>
            <a:pPr lvl="2"/>
            <a:r>
              <a:rPr kumimoji="1" lang="en-US" altLang="ko-KR" dirty="0"/>
              <a:t>Quick to process large amount of data</a:t>
            </a:r>
          </a:p>
          <a:p>
            <a:pPr lvl="2"/>
            <a:r>
              <a:rPr kumimoji="1" lang="en-US" altLang="ko-KR" dirty="0"/>
              <a:t>Distributed data processing model</a:t>
            </a:r>
          </a:p>
        </p:txBody>
      </p:sp>
    </p:spTree>
    <p:extLst>
      <p:ext uri="{BB962C8B-B14F-4D97-AF65-F5344CB8AC3E}">
        <p14:creationId xmlns:p14="http://schemas.microsoft.com/office/powerpoint/2010/main" val="20873988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0915796-D33F-CC41-BED4-69B434591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83EF174-3998-D446-A60B-1EE4847B7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MatMul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OpKernel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147784-500B-D141-8800-AF022349D0C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8613" y="1089764"/>
            <a:ext cx="5119367" cy="4904636"/>
          </a:xfrm>
        </p:spPr>
        <p:txBody>
          <a:bodyPr/>
          <a:lstStyle/>
          <a:p>
            <a:r>
              <a:rPr kumimoji="1" lang="en-US" altLang="ko-KR" dirty="0"/>
              <a:t>An example) </a:t>
            </a:r>
            <a:r>
              <a:rPr kumimoji="1" lang="en-US" altLang="ko-KR" dirty="0" err="1"/>
              <a:t>MatMul</a:t>
            </a:r>
            <a:r>
              <a:rPr kumimoji="1" lang="en-US" altLang="ko-KR" dirty="0"/>
              <a:t> is an </a:t>
            </a:r>
            <a:r>
              <a:rPr kumimoji="1" lang="en-US" altLang="ko-KR" dirty="0" err="1"/>
              <a:t>OpKernel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Matrix multiply</a:t>
            </a:r>
          </a:p>
          <a:p>
            <a:pPr lvl="1"/>
            <a:r>
              <a:rPr kumimoji="1" lang="en-US" altLang="ko-KR" dirty="0"/>
              <a:t>optimized math library for GPU, Intel </a:t>
            </a:r>
            <a:r>
              <a:rPr kumimoji="1" lang="en-US" altLang="ko-KR" dirty="0" err="1"/>
              <a:t>avx</a:t>
            </a:r>
            <a:r>
              <a:rPr kumimoji="1" lang="en-US" altLang="ko-KR" dirty="0"/>
              <a:t>, (MKL)</a:t>
            </a:r>
          </a:p>
          <a:p>
            <a:pPr lvl="1"/>
            <a:r>
              <a:rPr kumimoji="1" lang="en-US" altLang="ko-KR" dirty="0"/>
              <a:t>core/kernels/</a:t>
            </a:r>
            <a:r>
              <a:rPr kumimoji="1" lang="en-US" altLang="ko-KR" dirty="0" err="1"/>
              <a:t>matmul_op.cc</a:t>
            </a:r>
            <a:endParaRPr kumimoji="1" lang="en-US" altLang="ko-KR" dirty="0"/>
          </a:p>
          <a:p>
            <a:r>
              <a:rPr kumimoji="1" lang="en-US" altLang="ko-KR" dirty="0"/>
              <a:t>Uses </a:t>
            </a:r>
            <a:r>
              <a:rPr kumimoji="1" lang="en-US" altLang="ko-KR" dirty="0" err="1"/>
              <a:t>Functor</a:t>
            </a:r>
            <a:r>
              <a:rPr kumimoji="1" lang="en-US" altLang="ko-KR" dirty="0"/>
              <a:t>, lambda </a:t>
            </a:r>
            <a:r>
              <a:rPr kumimoji="1" lang="en-US" altLang="ko-KR" dirty="0" err="1"/>
              <a:t>objs</a:t>
            </a:r>
            <a:r>
              <a:rPr kumimoji="1" lang="en-US" altLang="ko-KR" dirty="0"/>
              <a:t>, Templates</a:t>
            </a:r>
          </a:p>
          <a:p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172650A-122C-6540-BF33-D7EA98EB1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0" y="950930"/>
            <a:ext cx="6057893" cy="261240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2C7D501-A4A6-4644-9382-21541FA19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2664" y="1988871"/>
            <a:ext cx="6505820" cy="417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739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7F59BE3-80FA-1744-A38D-2D274192B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DC4BBF8-786A-3E4A-B94C-16D09307E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Goal of this time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3438C6-D936-9D4E-9E7C-548B3E39D85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Introduce TF source tree</a:t>
            </a:r>
          </a:p>
          <a:p>
            <a:pPr lvl="1"/>
            <a:r>
              <a:rPr kumimoji="1" lang="en-US" altLang="ko-KR" dirty="0"/>
              <a:t>Where you can find which functions</a:t>
            </a:r>
          </a:p>
          <a:p>
            <a:pPr lvl="1"/>
            <a:r>
              <a:rPr kumimoji="1" lang="en-US" altLang="ko-KR" dirty="0"/>
              <a:t>Tensor, Graph, </a:t>
            </a:r>
            <a:r>
              <a:rPr kumimoji="1" lang="en-US" altLang="ko-KR" dirty="0" err="1"/>
              <a:t>OpKernel</a:t>
            </a:r>
            <a:r>
              <a:rPr kumimoji="1" lang="en-US" altLang="ko-KR" dirty="0"/>
              <a:t> implementation-level</a:t>
            </a:r>
          </a:p>
          <a:p>
            <a:pPr lvl="1"/>
            <a:r>
              <a:rPr kumimoji="1" lang="en-US" altLang="ko-KR" dirty="0"/>
              <a:t>Gently guide you to travel with TF</a:t>
            </a:r>
          </a:p>
          <a:p>
            <a:r>
              <a:rPr kumimoji="1" lang="en-US" altLang="ko-KR" dirty="0"/>
              <a:t>HelloWorld with TF</a:t>
            </a:r>
          </a:p>
          <a:p>
            <a:pPr lvl="1"/>
            <a:r>
              <a:rPr kumimoji="1" lang="en-US" altLang="ko-KR" dirty="0" err="1">
                <a:highlight>
                  <a:srgbClr val="FFFF00"/>
                </a:highlight>
              </a:rPr>
              <a:t>Bazel</a:t>
            </a:r>
            <a:r>
              <a:rPr kumimoji="1" lang="en-US" altLang="ko-KR" dirty="0">
                <a:highlight>
                  <a:srgbClr val="FFFF00"/>
                </a:highlight>
              </a:rPr>
              <a:t> tool – popular for any google </a:t>
            </a:r>
            <a:r>
              <a:rPr kumimoji="1" lang="en-US" altLang="ko-KR" dirty="0" err="1">
                <a:highlight>
                  <a:srgbClr val="FFFF00"/>
                </a:highlight>
              </a:rPr>
              <a:t>sw</a:t>
            </a:r>
            <a:r>
              <a:rPr kumimoji="1" lang="en-US" altLang="ko-KR" dirty="0">
                <a:highlight>
                  <a:srgbClr val="FFFF00"/>
                </a:highlight>
              </a:rPr>
              <a:t> products</a:t>
            </a:r>
          </a:p>
          <a:p>
            <a:pPr lvl="1"/>
            <a:r>
              <a:rPr kumimoji="1" lang="en-US" altLang="ko-KR" dirty="0">
                <a:highlight>
                  <a:srgbClr val="FFFF00"/>
                </a:highlight>
              </a:rPr>
              <a:t>Python support is important – popular for any </a:t>
            </a:r>
            <a:r>
              <a:rPr kumimoji="1" lang="en-US" altLang="ko-KR" dirty="0" err="1">
                <a:highlight>
                  <a:srgbClr val="FFFF00"/>
                </a:highlight>
              </a:rPr>
              <a:t>sw</a:t>
            </a:r>
            <a:r>
              <a:rPr kumimoji="1" lang="en-US" altLang="ko-KR" dirty="0">
                <a:highlight>
                  <a:srgbClr val="FFFF00"/>
                </a:highlight>
              </a:rPr>
              <a:t> developers</a:t>
            </a:r>
          </a:p>
          <a:p>
            <a:r>
              <a:rPr kumimoji="1" lang="en-US" altLang="ko-KR" dirty="0"/>
              <a:t>Some possible future directions</a:t>
            </a:r>
          </a:p>
          <a:p>
            <a:pPr lvl="1"/>
            <a:r>
              <a:rPr kumimoji="1" lang="en-US" altLang="ko-KR" dirty="0"/>
              <a:t>Security extension (security-guarded TensorFlow)</a:t>
            </a:r>
          </a:p>
          <a:p>
            <a:pPr lvl="1"/>
            <a:r>
              <a:rPr kumimoji="1" lang="en-US" altLang="ko-KR" dirty="0"/>
              <a:t>Parallel execution on CPU/GPU/compute-devices</a:t>
            </a:r>
          </a:p>
          <a:p>
            <a:pPr lvl="1"/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35471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350D826-47E5-D842-AFF9-992EFBA55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9F6D760-7A82-B744-9597-1246EEE91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What I do after writing code..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EB69735-F782-EE42-A314-37D4E55666E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Open chrome ‘</a:t>
            </a:r>
            <a:r>
              <a:rPr kumimoji="1" lang="en-US" altLang="ko-KR" dirty="0" err="1"/>
              <a:t>tensorflow</a:t>
            </a:r>
            <a:r>
              <a:rPr kumimoji="1" lang="en-US" altLang="ko-KR" dirty="0"/>
              <a:t> build from source’</a:t>
            </a:r>
          </a:p>
          <a:p>
            <a:r>
              <a:rPr lang="en" altLang="ko-KR" dirty="0" err="1"/>
              <a:t>bazel</a:t>
            </a:r>
            <a:r>
              <a:rPr lang="en" altLang="ko-KR" dirty="0"/>
              <a:t> build --config=opt --config=</a:t>
            </a:r>
            <a:r>
              <a:rPr lang="en" altLang="ko-KR" dirty="0" err="1"/>
              <a:t>cuda</a:t>
            </a:r>
            <a:r>
              <a:rPr lang="en" altLang="ko-KR" dirty="0"/>
              <a:t> //</a:t>
            </a:r>
            <a:r>
              <a:rPr lang="en" altLang="ko-KR" dirty="0" err="1"/>
              <a:t>tensorflow</a:t>
            </a:r>
            <a:r>
              <a:rPr lang="en" altLang="ko-KR" dirty="0"/>
              <a:t>/tools/</a:t>
            </a:r>
            <a:r>
              <a:rPr lang="en" altLang="ko-KR" dirty="0" err="1"/>
              <a:t>pip_package:build_pip_package</a:t>
            </a:r>
            <a:endParaRPr lang="en" altLang="ko-KR" dirty="0"/>
          </a:p>
          <a:p>
            <a:r>
              <a:rPr lang="en" altLang="ko-KR" dirty="0"/>
              <a:t>./</a:t>
            </a:r>
            <a:r>
              <a:rPr lang="en" altLang="ko-KR" dirty="0" err="1"/>
              <a:t>bazel</a:t>
            </a:r>
            <a:r>
              <a:rPr lang="en" altLang="ko-KR" dirty="0"/>
              <a:t>-bin/</a:t>
            </a:r>
            <a:r>
              <a:rPr lang="en" altLang="ko-KR" dirty="0" err="1"/>
              <a:t>tensorflow</a:t>
            </a:r>
            <a:r>
              <a:rPr lang="en" altLang="ko-KR" dirty="0"/>
              <a:t>/tools/</a:t>
            </a:r>
            <a:r>
              <a:rPr lang="en" altLang="ko-KR" dirty="0" err="1"/>
              <a:t>pip_package</a:t>
            </a:r>
            <a:r>
              <a:rPr lang="en" altLang="ko-KR" dirty="0"/>
              <a:t>/</a:t>
            </a:r>
            <a:r>
              <a:rPr lang="en" altLang="ko-KR" dirty="0" err="1"/>
              <a:t>build_pip_package</a:t>
            </a:r>
            <a:r>
              <a:rPr lang="en" altLang="ko-KR" dirty="0"/>
              <a:t> ~/</a:t>
            </a:r>
            <a:r>
              <a:rPr lang="en" altLang="ko-KR" dirty="0" err="1"/>
              <a:t>tmp</a:t>
            </a:r>
            <a:r>
              <a:rPr lang="en" altLang="ko-KR" dirty="0"/>
              <a:t>  </a:t>
            </a:r>
            <a:br>
              <a:rPr lang="en" altLang="ko-KR" dirty="0"/>
            </a:br>
            <a:r>
              <a:rPr lang="en" altLang="ko-KR" dirty="0"/>
              <a:t># create package</a:t>
            </a:r>
            <a:endParaRPr kumimoji="1" lang="en-US" altLang="ko-KR" dirty="0"/>
          </a:p>
          <a:p>
            <a:r>
              <a:rPr lang="en" altLang="ko-KR" dirty="0"/>
              <a:t>pip install ~/</a:t>
            </a:r>
            <a:r>
              <a:rPr lang="en" altLang="ko-KR" dirty="0" err="1"/>
              <a:t>tmp</a:t>
            </a:r>
            <a:r>
              <a:rPr lang="en" altLang="ko-KR" dirty="0"/>
              <a:t>/</a:t>
            </a:r>
            <a:r>
              <a:rPr lang="en" altLang="ko-KR" dirty="0" err="1"/>
              <a:t>tensorflow</a:t>
            </a:r>
            <a:r>
              <a:rPr lang="en" altLang="ko-KR" dirty="0"/>
              <a:t>-</a:t>
            </a:r>
            <a:r>
              <a:rPr lang="en" altLang="ko-KR" b="1" i="1" dirty="0"/>
              <a:t>version</a:t>
            </a:r>
            <a:r>
              <a:rPr lang="en" altLang="ko-KR" dirty="0"/>
              <a:t>-</a:t>
            </a:r>
            <a:r>
              <a:rPr lang="en" altLang="ko-KR" b="1" i="1" dirty="0" err="1"/>
              <a:t>tags</a:t>
            </a:r>
            <a:r>
              <a:rPr lang="en" altLang="ko-KR" dirty="0" err="1"/>
              <a:t>.whl</a:t>
            </a:r>
            <a:r>
              <a:rPr lang="en" altLang="ko-KR" dirty="0"/>
              <a:t> --force-reinstall</a:t>
            </a:r>
          </a:p>
          <a:p>
            <a:r>
              <a:rPr lang="en" altLang="ko-KR" dirty="0"/>
              <a:t>Test with my python script</a:t>
            </a:r>
          </a:p>
          <a:p>
            <a:r>
              <a:rPr lang="en" altLang="ko-KR" dirty="0"/>
              <a:t>Test print out from session initialization code </a:t>
            </a:r>
            <a:br>
              <a:rPr lang="en" altLang="ko-KR" dirty="0"/>
            </a:br>
            <a:r>
              <a:rPr lang="en" altLang="ko-KR" dirty="0"/>
              <a:t>e.g.) enumerate all the devices, tensor names</a:t>
            </a:r>
            <a:br>
              <a:rPr lang="en" altLang="ko-KR" dirty="0"/>
            </a:b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54276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5EC35D7-3C72-D944-B5E4-50A1A7FCD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05C53A1-7876-574A-AD73-21A316110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Python support is important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B698C3-336D-AC44-8D29-F2D4E50A7B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TensorFlow is evolving software, and many people are contributing code</a:t>
            </a:r>
          </a:p>
          <a:p>
            <a:r>
              <a:rPr kumimoji="1" lang="en-US" altLang="ko-KR" dirty="0"/>
              <a:t>And much more users!</a:t>
            </a:r>
          </a:p>
          <a:p>
            <a:pPr lvl="1"/>
            <a:r>
              <a:rPr kumimoji="1" lang="en-US" altLang="ko-KR" dirty="0"/>
              <a:t>Let others do as before</a:t>
            </a:r>
          </a:p>
          <a:p>
            <a:pPr lvl="1"/>
            <a:r>
              <a:rPr kumimoji="1" lang="en-US" altLang="ko-KR" dirty="0"/>
              <a:t>Keep the language interface same as much as before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54898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7F59BE3-80FA-1744-A38D-2D274192B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DC4BBF8-786A-3E4A-B94C-16D09307E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Goal of this time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3438C6-D936-9D4E-9E7C-548B3E39D85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Introduce TF source tree</a:t>
            </a:r>
          </a:p>
          <a:p>
            <a:pPr lvl="1"/>
            <a:r>
              <a:rPr kumimoji="1" lang="en-US" altLang="ko-KR" dirty="0"/>
              <a:t>Where you can find which functions</a:t>
            </a:r>
          </a:p>
          <a:p>
            <a:pPr lvl="1"/>
            <a:r>
              <a:rPr kumimoji="1" lang="en-US" altLang="ko-KR" dirty="0"/>
              <a:t>Tensor, Graph, </a:t>
            </a:r>
            <a:r>
              <a:rPr kumimoji="1" lang="en-US" altLang="ko-KR" dirty="0" err="1"/>
              <a:t>OpKernel</a:t>
            </a:r>
            <a:r>
              <a:rPr kumimoji="1" lang="en-US" altLang="ko-KR" dirty="0"/>
              <a:t> implementation-level</a:t>
            </a:r>
          </a:p>
          <a:p>
            <a:pPr lvl="1"/>
            <a:r>
              <a:rPr kumimoji="1" lang="en-US" altLang="ko-KR" dirty="0"/>
              <a:t>Gently guide you to travel with TF</a:t>
            </a:r>
          </a:p>
          <a:p>
            <a:r>
              <a:rPr kumimoji="1" lang="en-US" altLang="ko-KR" dirty="0"/>
              <a:t>HelloWorld with TF</a:t>
            </a:r>
          </a:p>
          <a:p>
            <a:pPr lvl="1"/>
            <a:r>
              <a:rPr kumimoji="1" lang="en-US" altLang="ko-KR" dirty="0" err="1"/>
              <a:t>Bazel</a:t>
            </a:r>
            <a:r>
              <a:rPr kumimoji="1" lang="en-US" altLang="ko-KR" dirty="0"/>
              <a:t> tool – popular for any google </a:t>
            </a:r>
            <a:r>
              <a:rPr kumimoji="1" lang="en-US" altLang="ko-KR" dirty="0" err="1"/>
              <a:t>sw</a:t>
            </a:r>
            <a:r>
              <a:rPr kumimoji="1" lang="en-US" altLang="ko-KR" dirty="0"/>
              <a:t> products</a:t>
            </a:r>
          </a:p>
          <a:p>
            <a:pPr lvl="1"/>
            <a:r>
              <a:rPr kumimoji="1" lang="en-US" altLang="ko-KR" dirty="0"/>
              <a:t>Python support is important – popular for any </a:t>
            </a:r>
            <a:r>
              <a:rPr kumimoji="1" lang="en-US" altLang="ko-KR" dirty="0" err="1"/>
              <a:t>sw</a:t>
            </a:r>
            <a:r>
              <a:rPr kumimoji="1" lang="en-US" altLang="ko-KR" dirty="0"/>
              <a:t> developers</a:t>
            </a:r>
          </a:p>
          <a:p>
            <a:r>
              <a:rPr kumimoji="1" lang="en-US" altLang="ko-KR" dirty="0"/>
              <a:t>Some possible future directions</a:t>
            </a:r>
          </a:p>
          <a:p>
            <a:pPr lvl="1"/>
            <a:r>
              <a:rPr kumimoji="1" lang="en-US" altLang="ko-KR" dirty="0">
                <a:highlight>
                  <a:srgbClr val="FFFF00"/>
                </a:highlight>
              </a:rPr>
              <a:t>Security extension (security-guarded TensorFlow)</a:t>
            </a:r>
          </a:p>
          <a:p>
            <a:pPr lvl="1"/>
            <a:r>
              <a:rPr kumimoji="1" lang="en-US" altLang="ko-KR" dirty="0">
                <a:highlight>
                  <a:srgbClr val="FFFF00"/>
                </a:highlight>
              </a:rPr>
              <a:t>Parallel execution on CPU/GPU/compute-devices</a:t>
            </a:r>
          </a:p>
          <a:p>
            <a:pPr lvl="1"/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252294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87CAB03-F7B0-3F42-BAB4-42E9422B7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BE3DC293-0C35-BA4A-9D59-8BC6D6185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Security extension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75E29C-0409-3E4A-AB93-9D900FDD657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Let me assume some data (Tensors) have much private information, than the others</a:t>
            </a:r>
          </a:p>
          <a:p>
            <a:pPr lvl="1"/>
            <a:r>
              <a:rPr kumimoji="1" lang="en-US" altLang="ko-KR" dirty="0"/>
              <a:t>First layer raw input images (human faces in photos, medical data)</a:t>
            </a:r>
          </a:p>
          <a:p>
            <a:r>
              <a:rPr kumimoji="1" lang="en-US" altLang="ko-KR" dirty="0"/>
              <a:t>Integrity of original learning data is important</a:t>
            </a:r>
          </a:p>
          <a:p>
            <a:pPr lvl="1"/>
            <a:r>
              <a:rPr kumimoji="1" lang="en-US" altLang="ko-KR" dirty="0"/>
              <a:t>You want to be secure from adversarial attacks</a:t>
            </a:r>
          </a:p>
          <a:p>
            <a:r>
              <a:rPr kumimoji="1" lang="en-US" altLang="ko-KR" dirty="0"/>
              <a:t>Some </a:t>
            </a:r>
            <a:r>
              <a:rPr kumimoji="1" lang="en-US" altLang="ko-KR" dirty="0" err="1"/>
              <a:t>OpKernels</a:t>
            </a:r>
            <a:r>
              <a:rPr kumimoji="1" lang="en-US" altLang="ko-KR" dirty="0"/>
              <a:t> are more important than the others</a:t>
            </a:r>
          </a:p>
          <a:p>
            <a:pPr lvl="1"/>
            <a:r>
              <a:rPr kumimoji="1" lang="en-US" altLang="ko-KR" dirty="0"/>
              <a:t>Initial random Tensor, First several layers</a:t>
            </a:r>
          </a:p>
          <a:p>
            <a:r>
              <a:rPr kumimoji="1" lang="en-US" altLang="ko-KR" dirty="0"/>
              <a:t>Then, we can move out some part of execution to secure execution environment</a:t>
            </a:r>
          </a:p>
          <a:p>
            <a:pPr lvl="1"/>
            <a:r>
              <a:rPr kumimoji="1" lang="en-US" altLang="ko-KR" dirty="0"/>
              <a:t>Such as SGX, </a:t>
            </a:r>
            <a:r>
              <a:rPr kumimoji="1" lang="en-US" altLang="ko-KR" dirty="0" err="1"/>
              <a:t>TrustZone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NestedKernel</a:t>
            </a:r>
            <a:r>
              <a:rPr kumimoji="1" lang="en-US" altLang="ko-KR" dirty="0"/>
              <a:t>, TEE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58715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6918046-BA62-D44C-8C79-D05372AA0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B08BC3F8-108A-4B41-988B-90F7D8FF5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Some approaches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04F672-B9E7-4243-9F15-FD19897F3FE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Software only protection</a:t>
            </a:r>
          </a:p>
          <a:p>
            <a:pPr lvl="1"/>
            <a:r>
              <a:rPr kumimoji="1" lang="en-US" altLang="ko-KR" dirty="0"/>
              <a:t>Differential privacy protection</a:t>
            </a:r>
          </a:p>
          <a:p>
            <a:pPr lvl="2"/>
            <a:r>
              <a:rPr kumimoji="1" lang="en-US" altLang="ko-KR" dirty="0"/>
              <a:t>Add some random noise (yet, the result should be ‘almost’ same)</a:t>
            </a:r>
          </a:p>
          <a:p>
            <a:pPr lvl="2"/>
            <a:r>
              <a:rPr kumimoji="1" lang="en-US" altLang="ko-KR" dirty="0"/>
              <a:t>Relax privacy concern from overly accurate private data</a:t>
            </a:r>
          </a:p>
          <a:p>
            <a:r>
              <a:rPr kumimoji="1" lang="en-US" altLang="ko-KR" dirty="0"/>
              <a:t>Hardware protection</a:t>
            </a:r>
          </a:p>
          <a:p>
            <a:pPr lvl="1"/>
            <a:r>
              <a:rPr kumimoji="1" lang="en-US" altLang="ko-KR" dirty="0"/>
              <a:t>Put all the code in TCB is impossible</a:t>
            </a:r>
          </a:p>
          <a:p>
            <a:pPr lvl="2"/>
            <a:r>
              <a:rPr kumimoji="1" lang="en-US" altLang="ko-KR" dirty="0"/>
              <a:t>Hypervisor / Virtual machines &amp; Containers &amp; </a:t>
            </a:r>
            <a:r>
              <a:rPr kumimoji="1" lang="en-US" altLang="ko-KR" dirty="0" err="1"/>
              <a:t>TrustZone</a:t>
            </a:r>
            <a:endParaRPr kumimoji="1" lang="en-US" altLang="ko-KR" dirty="0"/>
          </a:p>
          <a:p>
            <a:pPr lvl="2"/>
            <a:r>
              <a:rPr kumimoji="1" lang="en-US" altLang="ko-KR" dirty="0"/>
              <a:t>Application-level separation (compiler-support)</a:t>
            </a:r>
          </a:p>
          <a:p>
            <a:pPr lvl="2"/>
            <a:r>
              <a:rPr kumimoji="1" lang="en-US" altLang="ko-KR" dirty="0"/>
              <a:t>SGX has physical limitation (about ~92MB)</a:t>
            </a:r>
          </a:p>
          <a:p>
            <a:pPr lvl="1"/>
            <a:r>
              <a:rPr kumimoji="1" lang="en-US" altLang="ko-KR" dirty="0"/>
              <a:t>They are hard to work with TensorFlow</a:t>
            </a:r>
          </a:p>
          <a:p>
            <a:pPr lvl="2"/>
            <a:r>
              <a:rPr kumimoji="1" lang="en-US" altLang="ko-KR" dirty="0"/>
              <a:t>Can you put some tensor/kernel out of TensorFlow?</a:t>
            </a:r>
          </a:p>
          <a:p>
            <a:pPr lvl="2"/>
            <a:r>
              <a:rPr kumimoji="1" lang="en-US" altLang="ko-KR" dirty="0"/>
              <a:t>And Place them on SGX enclave?</a:t>
            </a:r>
          </a:p>
        </p:txBody>
      </p:sp>
    </p:spTree>
    <p:extLst>
      <p:ext uri="{BB962C8B-B14F-4D97-AF65-F5344CB8AC3E}">
        <p14:creationId xmlns:p14="http://schemas.microsoft.com/office/powerpoint/2010/main" val="37715338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4B908EC-EE92-CC49-B797-6F9D759E3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8C1601BD-24B1-644E-8F72-730776A57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Why not? Secure-TensorFlow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D3E28DB-9501-2548-BB67-4F3DC0FEAB2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Place raw data within SGX enclave – not exposed at run-time</a:t>
            </a:r>
          </a:p>
          <a:p>
            <a:r>
              <a:rPr kumimoji="1" lang="en-US" altLang="ko-KR" dirty="0"/>
              <a:t>Place first layers processing – not exposed to the others</a:t>
            </a:r>
          </a:p>
          <a:p>
            <a:r>
              <a:rPr kumimoji="1" lang="en-US" altLang="ko-KR" dirty="0"/>
              <a:t>How?</a:t>
            </a:r>
          </a:p>
          <a:p>
            <a:pPr lvl="1"/>
            <a:r>
              <a:rPr kumimoji="1" lang="en-US" altLang="ko-KR" dirty="0"/>
              <a:t>Label the tensor, </a:t>
            </a:r>
            <a:r>
              <a:rPr kumimoji="1" lang="en-US" altLang="ko-KR" dirty="0" err="1"/>
              <a:t>OpKernel</a:t>
            </a:r>
            <a:r>
              <a:rPr kumimoji="1" lang="en-US" altLang="ko-KR" dirty="0"/>
              <a:t> that it is secure processing</a:t>
            </a:r>
          </a:p>
          <a:p>
            <a:pPr lvl="1"/>
            <a:r>
              <a:rPr kumimoji="1" lang="en-US" altLang="ko-KR" dirty="0"/>
              <a:t>Once TF sees, move it out, and send it on SGX enclave</a:t>
            </a:r>
          </a:p>
          <a:p>
            <a:pPr lvl="1"/>
            <a:r>
              <a:rPr kumimoji="1" lang="en-US" altLang="ko-KR" dirty="0"/>
              <a:t>SGX enclave runs a server that takes input tensor and kernel</a:t>
            </a:r>
          </a:p>
          <a:p>
            <a:pPr lvl="1"/>
            <a:r>
              <a:rPr kumimoji="1" lang="en-US" altLang="ko-KR" dirty="0"/>
              <a:t>Run within enclave</a:t>
            </a:r>
          </a:p>
          <a:p>
            <a:r>
              <a:rPr kumimoji="1" lang="en-US" altLang="ko-KR" dirty="0"/>
              <a:t>What’s good?</a:t>
            </a:r>
          </a:p>
          <a:p>
            <a:pPr lvl="1"/>
            <a:r>
              <a:rPr kumimoji="1" lang="en-US" altLang="ko-KR" dirty="0"/>
              <a:t>It can work with GPU; whereas not others with SGX</a:t>
            </a:r>
          </a:p>
          <a:p>
            <a:pPr lvl="1"/>
            <a:r>
              <a:rPr kumimoji="1" lang="en-US" altLang="ko-KR" dirty="0"/>
              <a:t>It can work with software privacy; orthogonally integrate-able</a:t>
            </a:r>
          </a:p>
        </p:txBody>
      </p:sp>
    </p:spTree>
    <p:extLst>
      <p:ext uri="{BB962C8B-B14F-4D97-AF65-F5344CB8AC3E}">
        <p14:creationId xmlns:p14="http://schemas.microsoft.com/office/powerpoint/2010/main" val="26625013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14F97A0-5F7B-7048-B68E-65E88E3E1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1D6D01E-6514-E645-914A-F38B8B4D4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Parallel execution with HCA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2E7DCA-AF91-9D40-B3B1-D48D7DD7DCD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HCA (Heterogeneous Computing Architecture)</a:t>
            </a:r>
          </a:p>
          <a:p>
            <a:pPr lvl="1"/>
            <a:r>
              <a:rPr kumimoji="1" lang="en-US" altLang="ko-KR" dirty="0"/>
              <a:t>GPU, CPU, Manycore, FPGA, etc.</a:t>
            </a:r>
          </a:p>
          <a:p>
            <a:pPr lvl="1"/>
            <a:r>
              <a:rPr kumimoji="1" lang="en-US" altLang="ko-KR" dirty="0"/>
              <a:t>Work (collaborate) with each other</a:t>
            </a:r>
          </a:p>
          <a:p>
            <a:r>
              <a:rPr kumimoji="1" lang="en-US" altLang="ko-KR" dirty="0"/>
              <a:t>Monitoring tool is essential</a:t>
            </a:r>
          </a:p>
          <a:p>
            <a:pPr lvl="1"/>
            <a:r>
              <a:rPr kumimoji="1" lang="en-US" altLang="ko-KR" dirty="0"/>
              <a:t>Not available for </a:t>
            </a:r>
            <a:r>
              <a:rPr kumimoji="1" lang="en-US" altLang="ko-KR" dirty="0" err="1"/>
              <a:t>tensorflow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People says ‘hyper-parameter tuning is essential’</a:t>
            </a:r>
          </a:p>
          <a:p>
            <a:pPr lvl="1"/>
            <a:r>
              <a:rPr kumimoji="1" lang="en-US" altLang="ko-KR" dirty="0"/>
              <a:t>How efficiently TF utilizes GPUs?</a:t>
            </a:r>
          </a:p>
          <a:p>
            <a:pPr lvl="2"/>
            <a:r>
              <a:rPr kumimoji="1" lang="en-US" altLang="ko-KR" dirty="0"/>
              <a:t>More accurate monitoring is required</a:t>
            </a:r>
          </a:p>
          <a:p>
            <a:pPr lvl="2"/>
            <a:r>
              <a:rPr kumimoji="1" lang="en-US" altLang="ko-KR" dirty="0"/>
              <a:t>How about FPGA/TPU? How about Manycore?</a:t>
            </a:r>
          </a:p>
          <a:p>
            <a:pPr lvl="1"/>
            <a:r>
              <a:rPr kumimoji="1" lang="en-US" altLang="ko-KR" dirty="0"/>
              <a:t>What could be the best visualization of different compute devices utilization?</a:t>
            </a:r>
          </a:p>
          <a:p>
            <a:pPr lvl="2"/>
            <a:r>
              <a:rPr kumimoji="1" lang="en-US" altLang="ko-KR" dirty="0"/>
              <a:t>Should be better than </a:t>
            </a:r>
            <a:r>
              <a:rPr kumimoji="1" lang="en-US" altLang="ko-KR" dirty="0" err="1"/>
              <a:t>nvidia-smi</a:t>
            </a:r>
            <a:endParaRPr kumimoji="1" lang="en-US" altLang="ko-KR" dirty="0"/>
          </a:p>
          <a:p>
            <a:pPr lvl="1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20913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0E8A3FD-1BE1-BC47-ABED-E2186FF0B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7AC99580-795C-2D40-AAD3-A9894184F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Summary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C21B79-C00E-3545-9567-215078B8F38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TensorFlow with Gentle introduction to source tree</a:t>
            </a:r>
          </a:p>
          <a:p>
            <a:r>
              <a:rPr kumimoji="1" lang="en-US" altLang="ko-KR" dirty="0"/>
              <a:t>Session, Tensor, </a:t>
            </a:r>
            <a:r>
              <a:rPr kumimoji="1" lang="en-US" altLang="ko-KR" dirty="0" err="1"/>
              <a:t>OpKernel</a:t>
            </a:r>
            <a:endParaRPr kumimoji="1" lang="en-US" altLang="ko-KR" dirty="0"/>
          </a:p>
          <a:p>
            <a:r>
              <a:rPr kumimoji="1" lang="en-US" altLang="ko-KR" dirty="0"/>
              <a:t>I am writing secure-TF,</a:t>
            </a:r>
          </a:p>
          <a:p>
            <a:pPr lvl="1"/>
            <a:r>
              <a:rPr kumimoji="1" lang="en-US" altLang="ko-KR" dirty="0"/>
              <a:t>moving out of private tensor, kernel from </a:t>
            </a:r>
            <a:r>
              <a:rPr kumimoji="1" lang="en-US" altLang="ko-KR" dirty="0" err="1"/>
              <a:t>Tensorflow</a:t>
            </a:r>
            <a:r>
              <a:rPr kumimoji="1" lang="en-US" altLang="ko-KR" dirty="0"/>
              <a:t> framework</a:t>
            </a:r>
          </a:p>
          <a:p>
            <a:pPr lvl="1"/>
            <a:r>
              <a:rPr kumimoji="1" lang="en-US" altLang="ko-KR" dirty="0"/>
              <a:t>Use GRPC for moving out tensor, kernel operations</a:t>
            </a:r>
          </a:p>
          <a:p>
            <a:pPr lvl="1"/>
            <a:r>
              <a:rPr kumimoji="1" lang="en-US" altLang="ko-KR" dirty="0"/>
              <a:t>Use </a:t>
            </a:r>
            <a:r>
              <a:rPr kumimoji="1" lang="en-US" altLang="ko-KR" dirty="0" err="1"/>
              <a:t>asylo</a:t>
            </a:r>
            <a:r>
              <a:rPr kumimoji="1" lang="en-US" altLang="ko-KR" dirty="0"/>
              <a:t> for leveraging SGX</a:t>
            </a:r>
          </a:p>
          <a:p>
            <a:r>
              <a:rPr kumimoji="1" lang="en-US" altLang="ko-KR" dirty="0"/>
              <a:t>After writing code</a:t>
            </a:r>
          </a:p>
          <a:p>
            <a:pPr lvl="1"/>
            <a:r>
              <a:rPr kumimoji="1" lang="en-US" altLang="ko-KR" dirty="0"/>
              <a:t>Running </a:t>
            </a:r>
            <a:r>
              <a:rPr kumimoji="1" lang="en-US" altLang="ko-KR" dirty="0" err="1"/>
              <a:t>bazel</a:t>
            </a:r>
            <a:r>
              <a:rPr kumimoji="1" lang="en-US" altLang="ko-KR" dirty="0"/>
              <a:t> (build system)</a:t>
            </a:r>
          </a:p>
          <a:p>
            <a:pPr lvl="1"/>
            <a:r>
              <a:rPr kumimoji="1" lang="en-US" altLang="ko-KR" dirty="0"/>
              <a:t>Test with python script</a:t>
            </a:r>
          </a:p>
          <a:p>
            <a:r>
              <a:rPr kumimoji="1" lang="en-US" altLang="ko-KR" dirty="0"/>
              <a:t>Some possible future work</a:t>
            </a:r>
          </a:p>
          <a:p>
            <a:pPr lvl="1"/>
            <a:r>
              <a:rPr kumimoji="1" lang="en-US" altLang="ko-KR" dirty="0"/>
              <a:t>Security, </a:t>
            </a:r>
            <a:r>
              <a:rPr kumimoji="1" lang="en-US" altLang="ko-KR"/>
              <a:t>heterogeneous computing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628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0074FF9-8379-634E-8461-622DEFC7C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B9B16AA7-C784-0746-9C65-888BBBA51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TensorFlow – Build / Install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792A6F-9603-8A44-A7E7-10AE7DDE4E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TensorFlow recommendation – Inside the container, use pip</a:t>
            </a:r>
          </a:p>
          <a:p>
            <a:r>
              <a:rPr kumimoji="1" lang="en-US" altLang="ko-KR" dirty="0"/>
              <a:t>Good</a:t>
            </a:r>
          </a:p>
          <a:p>
            <a:pPr lvl="1"/>
            <a:r>
              <a:rPr kumimoji="1" lang="en-US" altLang="ko-KR" dirty="0"/>
              <a:t>Easy install / use</a:t>
            </a:r>
          </a:p>
          <a:p>
            <a:pPr lvl="1"/>
            <a:r>
              <a:rPr kumimoji="1" lang="en-US" altLang="ko-KR" dirty="0"/>
              <a:t>If you’re eager to execute</a:t>
            </a:r>
          </a:p>
          <a:p>
            <a:r>
              <a:rPr kumimoji="1" lang="en-US" altLang="ko-KR" dirty="0"/>
              <a:t>Bad</a:t>
            </a:r>
          </a:p>
          <a:p>
            <a:pPr lvl="1"/>
            <a:r>
              <a:rPr kumimoji="1" lang="en-US" altLang="ko-KR" dirty="0"/>
              <a:t>You cannot modify the source code</a:t>
            </a:r>
          </a:p>
          <a:p>
            <a:pPr lvl="1"/>
            <a:r>
              <a:rPr kumimoji="1" lang="en-US" altLang="ko-KR" dirty="0"/>
              <a:t>If you want something more for TF, you should make your hands dirty</a:t>
            </a:r>
          </a:p>
        </p:txBody>
      </p:sp>
    </p:spTree>
    <p:extLst>
      <p:ext uri="{BB962C8B-B14F-4D97-AF65-F5344CB8AC3E}">
        <p14:creationId xmlns:p14="http://schemas.microsoft.com/office/powerpoint/2010/main" val="1508542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7F59BE3-80FA-1744-A38D-2D274192B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DC4BBF8-786A-3E4A-B94C-16D09307E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Goal of this time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3438C6-D936-9D4E-9E7C-548B3E39D85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Introduce TF source tree</a:t>
            </a:r>
          </a:p>
          <a:p>
            <a:pPr lvl="1"/>
            <a:r>
              <a:rPr kumimoji="1" lang="en-US" altLang="ko-KR" dirty="0">
                <a:highlight>
                  <a:srgbClr val="FFFF00"/>
                </a:highlight>
              </a:rPr>
              <a:t>Where you can find which functions</a:t>
            </a:r>
          </a:p>
          <a:p>
            <a:pPr lvl="1"/>
            <a:r>
              <a:rPr kumimoji="1" lang="en-US" altLang="ko-KR" dirty="0"/>
              <a:t>Tensor, Graph, </a:t>
            </a:r>
            <a:r>
              <a:rPr kumimoji="1" lang="en-US" altLang="ko-KR" dirty="0" err="1"/>
              <a:t>OpKernel</a:t>
            </a:r>
            <a:r>
              <a:rPr kumimoji="1" lang="en-US" altLang="ko-KR" dirty="0"/>
              <a:t> implementation-level</a:t>
            </a:r>
          </a:p>
          <a:p>
            <a:pPr lvl="1"/>
            <a:r>
              <a:rPr kumimoji="1" lang="en-US" altLang="ko-KR" dirty="0"/>
              <a:t>Gently guide you to travel with TF</a:t>
            </a:r>
          </a:p>
          <a:p>
            <a:r>
              <a:rPr kumimoji="1" lang="en-US" altLang="ko-KR" dirty="0"/>
              <a:t>HelloWorld with TF</a:t>
            </a:r>
          </a:p>
          <a:p>
            <a:pPr lvl="1"/>
            <a:r>
              <a:rPr kumimoji="1" lang="en-US" altLang="ko-KR" dirty="0" err="1"/>
              <a:t>Bazel</a:t>
            </a:r>
            <a:r>
              <a:rPr kumimoji="1" lang="en-US" altLang="ko-KR" dirty="0"/>
              <a:t> tool – popular for any google </a:t>
            </a:r>
            <a:r>
              <a:rPr kumimoji="1" lang="en-US" altLang="ko-KR" dirty="0" err="1"/>
              <a:t>sw</a:t>
            </a:r>
            <a:r>
              <a:rPr kumimoji="1" lang="en-US" altLang="ko-KR" dirty="0"/>
              <a:t> products</a:t>
            </a:r>
          </a:p>
          <a:p>
            <a:pPr lvl="1"/>
            <a:r>
              <a:rPr kumimoji="1" lang="en-US" altLang="ko-KR" dirty="0"/>
              <a:t>Python support is important – popular for any </a:t>
            </a:r>
            <a:r>
              <a:rPr kumimoji="1" lang="en-US" altLang="ko-KR" dirty="0" err="1"/>
              <a:t>sw</a:t>
            </a:r>
            <a:r>
              <a:rPr kumimoji="1" lang="en-US" altLang="ko-KR" dirty="0"/>
              <a:t> developers</a:t>
            </a:r>
          </a:p>
          <a:p>
            <a:r>
              <a:rPr kumimoji="1" lang="en-US" altLang="ko-KR" dirty="0"/>
              <a:t>Some possible future directions</a:t>
            </a:r>
          </a:p>
          <a:p>
            <a:pPr lvl="1"/>
            <a:r>
              <a:rPr kumimoji="1" lang="en-US" altLang="ko-KR" dirty="0"/>
              <a:t>Security extension (security-guarded TensorFlow)</a:t>
            </a:r>
          </a:p>
          <a:p>
            <a:pPr lvl="1"/>
            <a:r>
              <a:rPr kumimoji="1" lang="en-US" altLang="ko-KR" dirty="0"/>
              <a:t>Parallel execution on CPU/GPU/compute-devices</a:t>
            </a:r>
          </a:p>
          <a:p>
            <a:pPr lvl="1"/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8249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7BCF957-20D8-8743-BE4B-C5E7464D5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E9609CE-D2CD-124A-99A2-1697F9147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TensorFlow Build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82A252-A97A-4E42-B932-846222E86C6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Follow the source build tutorial</a:t>
            </a:r>
          </a:p>
          <a:p>
            <a:pPr lvl="1"/>
            <a:r>
              <a:rPr kumimoji="1" lang="en-US" altLang="ko-KR" dirty="0"/>
              <a:t>If you’re using </a:t>
            </a:r>
            <a:r>
              <a:rPr kumimoji="1" lang="en-US" altLang="ko-KR" dirty="0" err="1"/>
              <a:t>Tf</a:t>
            </a:r>
            <a:r>
              <a:rPr kumimoji="1" lang="en-US" altLang="ko-KR" dirty="0"/>
              <a:t>. w/ GPU, get CUDA and related libraries ready</a:t>
            </a:r>
          </a:p>
          <a:p>
            <a:pPr lvl="1"/>
            <a:r>
              <a:rPr kumimoji="1" lang="en-US" altLang="ko-KR" dirty="0"/>
              <a:t>Git clone configure / </a:t>
            </a:r>
            <a:r>
              <a:rPr kumimoji="1" lang="en-US" altLang="ko-KR" dirty="0" err="1"/>
              <a:t>bazel</a:t>
            </a:r>
            <a:r>
              <a:rPr kumimoji="1" lang="en-US" altLang="ko-KR" dirty="0"/>
              <a:t> build</a:t>
            </a:r>
          </a:p>
          <a:p>
            <a:pPr lvl="1"/>
            <a:r>
              <a:rPr kumimoji="1" lang="en-US" altLang="ko-KR" dirty="0" err="1">
                <a:solidFill>
                  <a:srgbClr val="FF0000"/>
                </a:solidFill>
              </a:rPr>
              <a:t>Bazel</a:t>
            </a:r>
            <a:r>
              <a:rPr kumimoji="1" lang="en-US" altLang="ko-KR" dirty="0"/>
              <a:t> is java-based multi-language </a:t>
            </a:r>
            <a:r>
              <a:rPr kumimoji="1" lang="en-US" altLang="ko-KR" dirty="0" err="1"/>
              <a:t>sw</a:t>
            </a:r>
            <a:r>
              <a:rPr kumimoji="1" lang="en-US" altLang="ko-KR" dirty="0"/>
              <a:t> build tool</a:t>
            </a:r>
          </a:p>
          <a:p>
            <a:pPr lvl="2"/>
            <a:r>
              <a:rPr kumimoji="1" lang="en-US" altLang="ko-KR" dirty="0" err="1"/>
              <a:t>Tf</a:t>
            </a:r>
            <a:r>
              <a:rPr kumimoji="1" lang="en-US" altLang="ko-KR" dirty="0"/>
              <a:t> mainly uses </a:t>
            </a:r>
            <a:r>
              <a:rPr kumimoji="1" lang="en-US" altLang="ko-KR" dirty="0" err="1"/>
              <a:t>c++</a:t>
            </a:r>
            <a:r>
              <a:rPr kumimoji="1" lang="en-US" altLang="ko-KR" dirty="0"/>
              <a:t>, but there are python, go, java interfaces</a:t>
            </a:r>
          </a:p>
          <a:p>
            <a:pPr lvl="2"/>
            <a:r>
              <a:rPr kumimoji="1" lang="en-US" altLang="ko-KR" dirty="0"/>
              <a:t>Most recent google software uses </a:t>
            </a:r>
            <a:r>
              <a:rPr kumimoji="1" lang="en-US" altLang="ko-KR" dirty="0" err="1"/>
              <a:t>bazel</a:t>
            </a:r>
            <a:r>
              <a:rPr kumimoji="1" lang="en-US" altLang="ko-KR" dirty="0"/>
              <a:t> build</a:t>
            </a:r>
          </a:p>
          <a:p>
            <a:pPr lvl="1"/>
            <a:r>
              <a:rPr kumimoji="1" lang="en-US" altLang="ko-KR" dirty="0"/>
              <a:t>Make pip wheel, install it</a:t>
            </a:r>
          </a:p>
          <a:p>
            <a:r>
              <a:rPr kumimoji="1" lang="en-US" altLang="ko-KR" dirty="0"/>
              <a:t>Usually takes some hours</a:t>
            </a:r>
          </a:p>
          <a:p>
            <a:pPr lvl="1"/>
            <a:r>
              <a:rPr kumimoji="1" lang="en-US" altLang="ko-KR" dirty="0"/>
              <a:t>While it is being compiled, let’s see some code work, done by google</a:t>
            </a:r>
          </a:p>
          <a:p>
            <a:pPr lvl="1"/>
            <a:r>
              <a:rPr kumimoji="1" lang="en-US" altLang="ko-KR" dirty="0"/>
              <a:t>about 9k sub modules exist</a:t>
            </a:r>
          </a:p>
        </p:txBody>
      </p:sp>
    </p:spTree>
    <p:extLst>
      <p:ext uri="{BB962C8B-B14F-4D97-AF65-F5344CB8AC3E}">
        <p14:creationId xmlns:p14="http://schemas.microsoft.com/office/powerpoint/2010/main" val="2889903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66E5D41-99E8-4644-B812-B4C98C79E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BC1EBA02-09D6-2547-A3B4-1C51888B2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Inside </a:t>
            </a:r>
            <a:r>
              <a:rPr kumimoji="1" lang="en-US" altLang="ko-KR" dirty="0" err="1"/>
              <a:t>Tensorflow</a:t>
            </a:r>
            <a:r>
              <a:rPr kumimoji="1" lang="en-US" altLang="ko-KR" dirty="0"/>
              <a:t>, Directory Structure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85C216-68B3-FE42-BCCA-E2023B533AA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1089764"/>
            <a:ext cx="12191999" cy="4904636"/>
          </a:xfrm>
        </p:spPr>
        <p:txBody>
          <a:bodyPr/>
          <a:lstStyle/>
          <a:p>
            <a:r>
              <a:rPr kumimoji="1" lang="en-US" altLang="ko-KR" dirty="0" err="1"/>
              <a:t>tensorflow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Main code repository,</a:t>
            </a:r>
            <a:r>
              <a:rPr kumimoji="1" lang="ko-KR" altLang="en-US" dirty="0"/>
              <a:t> </a:t>
            </a:r>
            <a:r>
              <a:rPr kumimoji="1" lang="en-US" altLang="ko-KR" dirty="0"/>
              <a:t>many directories</a:t>
            </a:r>
          </a:p>
          <a:p>
            <a:pPr lvl="1"/>
            <a:r>
              <a:rPr kumimoji="1" lang="en-US" altLang="ko-KR" dirty="0"/>
              <a:t>Core</a:t>
            </a:r>
            <a:r>
              <a:rPr kumimoji="1" lang="ko-KR" altLang="en-US" dirty="0"/>
              <a:t> </a:t>
            </a:r>
            <a:r>
              <a:rPr kumimoji="1" lang="en-US" altLang="ko-KR" dirty="0"/>
              <a:t>(some file names)</a:t>
            </a:r>
          </a:p>
          <a:p>
            <a:pPr lvl="2"/>
            <a:r>
              <a:rPr kumimoji="1" lang="en-US" altLang="ko-KR" dirty="0" err="1"/>
              <a:t>Common_runtime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copy_tensor.cc</a:t>
            </a:r>
            <a:r>
              <a:rPr kumimoji="1" lang="en-US" altLang="ko-KR" dirty="0"/>
              <a:t>, </a:t>
            </a:r>
            <a:r>
              <a:rPr kumimoji="1" lang="en-US" altLang="ko-KR" dirty="0" err="1">
                <a:solidFill>
                  <a:srgbClr val="FF0000"/>
                </a:solidFill>
              </a:rPr>
              <a:t>device.cc</a:t>
            </a:r>
            <a:r>
              <a:rPr kumimoji="1" lang="en-US" altLang="ko-KR" dirty="0">
                <a:solidFill>
                  <a:srgbClr val="FF0000"/>
                </a:solidFill>
              </a:rPr>
              <a:t>, </a:t>
            </a:r>
            <a:r>
              <a:rPr kumimoji="1" lang="en-US" altLang="ko-KR" dirty="0" err="1">
                <a:solidFill>
                  <a:srgbClr val="FF0000"/>
                </a:solidFill>
              </a:rPr>
              <a:t>direct_session.cc</a:t>
            </a:r>
            <a:r>
              <a:rPr kumimoji="1" lang="en-US" altLang="ko-KR" dirty="0">
                <a:solidFill>
                  <a:srgbClr val="FF0000"/>
                </a:solidFill>
              </a:rPr>
              <a:t>, </a:t>
            </a:r>
            <a:r>
              <a:rPr kumimoji="1" lang="en-US" altLang="ko-KR" dirty="0" err="1">
                <a:solidFill>
                  <a:srgbClr val="FF0000"/>
                </a:solidFill>
              </a:rPr>
              <a:t>executor.cc</a:t>
            </a:r>
            <a:r>
              <a:rPr kumimoji="1" lang="en-US" altLang="ko-KR" dirty="0">
                <a:solidFill>
                  <a:srgbClr val="FF0000"/>
                </a:solidFill>
              </a:rPr>
              <a:t>, </a:t>
            </a:r>
            <a:r>
              <a:rPr kumimoji="1" lang="en-US" altLang="ko-KR" dirty="0" err="1"/>
              <a:t>function.cc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graph_execution_state.cc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graph_runner.cc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placer.cc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process_state.cc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threadpool_device.cc</a:t>
            </a:r>
            <a:r>
              <a:rPr kumimoji="1" lang="en-US" altLang="ko-KR" dirty="0"/>
              <a:t>, etc.)</a:t>
            </a:r>
          </a:p>
          <a:p>
            <a:pPr lvl="2"/>
            <a:r>
              <a:rPr kumimoji="1" lang="en-US" altLang="ko-KR" dirty="0"/>
              <a:t>Framework (</a:t>
            </a:r>
            <a:r>
              <a:rPr kumimoji="1" lang="en-US" altLang="ko-KR" dirty="0" err="1"/>
              <a:t>device_base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function.cc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kernel_dev_builder.cc</a:t>
            </a:r>
            <a:r>
              <a:rPr kumimoji="1" lang="en-US" altLang="ko-KR" dirty="0"/>
              <a:t>, </a:t>
            </a:r>
            <a:r>
              <a:rPr kumimoji="1" lang="en-US" altLang="ko-KR" dirty="0" err="1">
                <a:solidFill>
                  <a:srgbClr val="FF0000"/>
                </a:solidFill>
              </a:rPr>
              <a:t>load_library.cc</a:t>
            </a:r>
            <a:r>
              <a:rPr kumimoji="1" lang="en-US" altLang="ko-KR" dirty="0">
                <a:solidFill>
                  <a:srgbClr val="FF0000"/>
                </a:solidFill>
              </a:rPr>
              <a:t>, </a:t>
            </a:r>
            <a:r>
              <a:rPr kumimoji="1" lang="en-US" altLang="ko-KR" dirty="0" err="1">
                <a:solidFill>
                  <a:srgbClr val="FF0000"/>
                </a:solidFill>
              </a:rPr>
              <a:t>op.cc</a:t>
            </a:r>
            <a:r>
              <a:rPr kumimoji="1" lang="en-US" altLang="ko-KR" dirty="0">
                <a:solidFill>
                  <a:srgbClr val="FF0000"/>
                </a:solidFill>
              </a:rPr>
              <a:t>, </a:t>
            </a:r>
            <a:r>
              <a:rPr kumimoji="1" lang="en-US" altLang="ko-KR" dirty="0" err="1">
                <a:solidFill>
                  <a:srgbClr val="FF0000"/>
                </a:solidFill>
              </a:rPr>
              <a:t>op_kernel.cc</a:t>
            </a:r>
            <a:r>
              <a:rPr kumimoji="1" lang="en-US" altLang="ko-KR" dirty="0">
                <a:solidFill>
                  <a:srgbClr val="FF0000"/>
                </a:solidFill>
              </a:rPr>
              <a:t>, </a:t>
            </a:r>
            <a:r>
              <a:rPr kumimoji="1" lang="en-US" altLang="ko-KR" dirty="0" err="1">
                <a:solidFill>
                  <a:srgbClr val="FF0000"/>
                </a:solidFill>
              </a:rPr>
              <a:t>tensor.cc</a:t>
            </a:r>
            <a:r>
              <a:rPr kumimoji="1" lang="en-US" altLang="ko-KR" dirty="0">
                <a:solidFill>
                  <a:srgbClr val="FF0000"/>
                </a:solidFill>
              </a:rPr>
              <a:t>, </a:t>
            </a:r>
          </a:p>
          <a:p>
            <a:pPr lvl="2"/>
            <a:r>
              <a:rPr kumimoji="1" lang="en-US" altLang="ko-KR" dirty="0"/>
              <a:t>Graph (</a:t>
            </a:r>
            <a:r>
              <a:rPr kumimoji="1" lang="en-US" altLang="ko-KR" dirty="0" err="1"/>
              <a:t>algorithm.cc</a:t>
            </a:r>
            <a:r>
              <a:rPr kumimoji="1" lang="en-US" altLang="ko-KR" dirty="0"/>
              <a:t>, </a:t>
            </a:r>
            <a:r>
              <a:rPr kumimoji="1" lang="en-US" altLang="ko-KR" dirty="0" err="1">
                <a:solidFill>
                  <a:srgbClr val="FF0000"/>
                </a:solidFill>
              </a:rPr>
              <a:t>graph.cc</a:t>
            </a:r>
            <a:r>
              <a:rPr kumimoji="1" lang="en-US" altLang="ko-KR" dirty="0">
                <a:solidFill>
                  <a:srgbClr val="FF0000"/>
                </a:solidFill>
              </a:rPr>
              <a:t>, </a:t>
            </a:r>
            <a:r>
              <a:rPr kumimoji="1" lang="en-US" altLang="ko-KR" dirty="0" err="1">
                <a:solidFill>
                  <a:srgbClr val="FF0000"/>
                </a:solidFill>
              </a:rPr>
              <a:t>graph_constructor.cc</a:t>
            </a:r>
            <a:r>
              <a:rPr kumimoji="1" lang="en-US" altLang="ko-KR" dirty="0">
                <a:solidFill>
                  <a:srgbClr val="FF0000"/>
                </a:solidFill>
              </a:rPr>
              <a:t>,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graph_def_builder.cc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grph_partition.cc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node_builder.cc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tensor_id.cc</a:t>
            </a:r>
            <a:r>
              <a:rPr kumimoji="1" lang="en-US" altLang="ko-KR" dirty="0"/>
              <a:t>, </a:t>
            </a:r>
          </a:p>
          <a:p>
            <a:pPr lvl="2"/>
            <a:r>
              <a:rPr kumimoji="1" lang="en-US" altLang="ko-KR" dirty="0"/>
              <a:t>Kernels </a:t>
            </a:r>
            <a:r>
              <a:rPr kumimoji="1" lang="en-US" altLang="ko-KR" dirty="0">
                <a:solidFill>
                  <a:srgbClr val="FF0000"/>
                </a:solidFill>
              </a:rPr>
              <a:t>1000+ kernels, *.cc files 864 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matmul.cc</a:t>
            </a:r>
            <a:r>
              <a:rPr kumimoji="1" lang="en-US" altLang="ko-KR" dirty="0"/>
              <a:t>, 10 </a:t>
            </a:r>
            <a:r>
              <a:rPr kumimoji="1" lang="en-US" altLang="ko-KR" dirty="0" err="1"/>
              <a:t>matmul</a:t>
            </a:r>
            <a:r>
              <a:rPr kumimoji="1" lang="en-US" altLang="ko-KR" dirty="0"/>
              <a:t> functions – </a:t>
            </a:r>
            <a:r>
              <a:rPr kumimoji="1" lang="en-US" altLang="ko-KR" dirty="0" err="1"/>
              <a:t>mkl_matmul_op.cc</a:t>
            </a:r>
            <a:r>
              <a:rPr kumimoji="1" lang="en-US" altLang="ko-KR" dirty="0"/>
              <a:t>, </a:t>
            </a:r>
          </a:p>
          <a:p>
            <a:pPr lvl="2"/>
            <a:r>
              <a:rPr kumimoji="1" lang="en-US" altLang="ko-KR" dirty="0"/>
              <a:t>Platform</a:t>
            </a:r>
          </a:p>
          <a:p>
            <a:pPr lvl="1"/>
            <a:r>
              <a:rPr kumimoji="1" lang="en-US" altLang="ko-KR" dirty="0"/>
              <a:t>Examples</a:t>
            </a:r>
          </a:p>
          <a:p>
            <a:pPr lvl="1"/>
            <a:r>
              <a:rPr kumimoji="1" lang="en-US" altLang="ko-KR" dirty="0" err="1"/>
              <a:t>Stream_executor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And some of language interfaces (c, cc, python, java, </a:t>
            </a:r>
            <a:r>
              <a:rPr kumimoji="1" lang="en-US" altLang="ko-KR" dirty="0" err="1"/>
              <a:t>js</a:t>
            </a:r>
            <a:r>
              <a:rPr kumimoji="1" lang="en-US" altLang="ko-KR" dirty="0"/>
              <a:t>, lite, etc.)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8835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E655EA-2D77-EB46-8E46-7CB048C3C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8F79E704-48D7-9B46-A67A-E0F7E77D9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sz="4000" dirty="0"/>
              <a:t>TensorFlow C++, slightly longer than Python</a:t>
            </a:r>
            <a:endParaRPr kumimoji="1" lang="ko-KR" altLang="en-US" sz="40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61ADF4-CD25-CA4E-9241-70A2876EA1C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cc/tutorials/</a:t>
            </a:r>
            <a:r>
              <a:rPr kumimoji="1" lang="en-US" altLang="ko-KR" dirty="0" err="1"/>
              <a:t>example_trainer.cc</a:t>
            </a:r>
            <a:endParaRPr kumimoji="1" lang="en-US" altLang="ko-KR" dirty="0"/>
          </a:p>
          <a:p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91C4F97-AFE5-B548-BAAE-F1A7D1B30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17" y="1450828"/>
            <a:ext cx="5642128" cy="485007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83B5CB1-E1B4-7E45-B9FD-681DF83DD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6753" y="2589361"/>
            <a:ext cx="5551531" cy="2203295"/>
          </a:xfrm>
          <a:prstGeom prst="rect">
            <a:avLst/>
          </a:prstGeom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1B81A28-7B12-3842-A2EE-142DEDABA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8803" y="768403"/>
            <a:ext cx="4979819" cy="592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638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8E655EA-2D77-EB46-8E46-7CB048C3C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8F79E704-48D7-9B46-A67A-E0F7E77D9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TensorFlow C++, graph build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61ADF4-CD25-CA4E-9241-70A2876EA1C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/>
              <a:t>Similar to Python</a:t>
            </a:r>
          </a:p>
          <a:p>
            <a:r>
              <a:rPr kumimoji="1" lang="en-US" altLang="ko-KR" dirty="0" err="1"/>
              <a:t>Root.ToGraphDef</a:t>
            </a:r>
            <a:r>
              <a:rPr kumimoji="1" lang="en-US" altLang="ko-KR" dirty="0"/>
              <a:t>()</a:t>
            </a:r>
            <a:br>
              <a:rPr kumimoji="1" lang="en-US" altLang="ko-KR" dirty="0"/>
            </a:br>
            <a:r>
              <a:rPr kumimoji="1" lang="en-US" altLang="ko-KR" dirty="0"/>
              <a:t>makes </a:t>
            </a:r>
            <a:r>
              <a:rPr kumimoji="1" lang="en-US" altLang="ko-KR" dirty="0" err="1"/>
              <a:t>GraphDef</a:t>
            </a:r>
            <a:r>
              <a:rPr kumimoji="1" lang="en-US" altLang="ko-KR" dirty="0"/>
              <a:t> structure</a:t>
            </a:r>
          </a:p>
          <a:p>
            <a:pPr lvl="1"/>
            <a:r>
              <a:rPr kumimoji="1" lang="en-US" altLang="ko-KR" dirty="0"/>
              <a:t>Where is Tensor?</a:t>
            </a:r>
          </a:p>
          <a:p>
            <a:pPr lvl="1"/>
            <a:r>
              <a:rPr kumimoji="1" lang="en-US" altLang="ko-KR" dirty="0"/>
              <a:t>Where is </a:t>
            </a:r>
            <a:r>
              <a:rPr kumimoji="1" lang="en-US" altLang="ko-KR" dirty="0" err="1"/>
              <a:t>OpKernel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15D34DF-8BDC-024E-AA41-D3C5CB40A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575" y="863600"/>
            <a:ext cx="5967529" cy="589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639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08690FF-B2CF-784C-8264-36230E59F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372B1-790E-4769-91EC-B53FF1F07AF6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DD2FDF82-F035-9F47-9C26-B1B67EF60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TensorFlow C++, concurrent execution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C36426-3588-B04E-8C36-5FCA1BD20A3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ko-KR" dirty="0" err="1"/>
              <a:t>ConcurrentSessions</a:t>
            </a:r>
            <a:r>
              <a:rPr kumimoji="1" lang="en-US" altLang="ko-KR" dirty="0"/>
              <a:t>()</a:t>
            </a:r>
          </a:p>
          <a:p>
            <a:pPr lvl="1"/>
            <a:r>
              <a:rPr kumimoji="1" lang="en-US" altLang="ko-KR" dirty="0"/>
              <a:t>Makes </a:t>
            </a:r>
            <a:r>
              <a:rPr kumimoji="1" lang="en-US" altLang="ko-KR" dirty="0" err="1"/>
              <a:t>ThreadPool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objs</a:t>
            </a:r>
            <a:endParaRPr kumimoji="1" lang="en-US" altLang="ko-KR" dirty="0"/>
          </a:p>
          <a:p>
            <a:pPr lvl="1"/>
            <a:r>
              <a:rPr kumimoji="1" lang="en-US" altLang="ko-KR" dirty="0" err="1"/>
              <a:t>ThreadPool</a:t>
            </a:r>
            <a:r>
              <a:rPr kumimoji="1" lang="en-US" altLang="ko-KR" dirty="0"/>
              <a:t>::Schedule()</a:t>
            </a:r>
            <a:br>
              <a:rPr kumimoji="1" lang="en-US" altLang="ko-KR" dirty="0"/>
            </a:br>
            <a:r>
              <a:rPr kumimoji="1" lang="en-US" altLang="ko-KR" dirty="0"/>
              <a:t>make threads ready &amp; execute when ready</a:t>
            </a:r>
          </a:p>
          <a:p>
            <a:r>
              <a:rPr kumimoji="1" lang="en-US" altLang="ko-KR" dirty="0"/>
              <a:t>Threads are bound with </a:t>
            </a:r>
            <a:r>
              <a:rPr kumimoji="1" lang="en-US" altLang="ko-KR" dirty="0" err="1"/>
              <a:t>ConcurrentSteps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With </a:t>
            </a:r>
            <a:r>
              <a:rPr kumimoji="1" lang="en-US" altLang="ko-KR" dirty="0" err="1"/>
              <a:t>GraphDef</a:t>
            </a:r>
            <a:r>
              <a:rPr kumimoji="1" lang="en-US" altLang="ko-KR" dirty="0"/>
              <a:t> obj, </a:t>
            </a:r>
            <a:r>
              <a:rPr kumimoji="1" lang="en-US" altLang="ko-KR" dirty="0" err="1"/>
              <a:t>SetDefaultDevice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Initialize input tensor (random)</a:t>
            </a:r>
          </a:p>
          <a:p>
            <a:pPr lvl="1"/>
            <a:r>
              <a:rPr kumimoji="1" lang="en-US" altLang="ko-KR" dirty="0"/>
              <a:t>session-&gt;Run()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Observe</a:t>
            </a:r>
            <a:br>
              <a:rPr kumimoji="1" lang="en-US" altLang="ko-KR" dirty="0"/>
            </a:br>
            <a:r>
              <a:rPr kumimoji="1" lang="en-US" altLang="ko-KR" dirty="0"/>
              <a:t>Tensors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439177E-5776-2348-A876-81DD62AC9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582" y="4394737"/>
            <a:ext cx="5196018" cy="20621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EAE14BB-5EC4-BB49-8F36-EFCF51A5C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8803" y="768403"/>
            <a:ext cx="4979819" cy="592054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CD0B5E3-8A65-9942-8625-F282274F1137}"/>
              </a:ext>
            </a:extLst>
          </p:cNvPr>
          <p:cNvSpPr/>
          <p:nvPr/>
        </p:nvSpPr>
        <p:spPr>
          <a:xfrm>
            <a:off x="2563165" y="5554186"/>
            <a:ext cx="4263254" cy="4171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32F5652-2637-A941-9E75-C43FEC0C7A45}"/>
              </a:ext>
            </a:extLst>
          </p:cNvPr>
          <p:cNvSpPr/>
          <p:nvPr/>
        </p:nvSpPr>
        <p:spPr>
          <a:xfrm>
            <a:off x="7357085" y="2689412"/>
            <a:ext cx="4263254" cy="2818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527DD47-5F7B-6A41-9EB9-A06F845C30EB}"/>
              </a:ext>
            </a:extLst>
          </p:cNvPr>
          <p:cNvSpPr/>
          <p:nvPr/>
        </p:nvSpPr>
        <p:spPr>
          <a:xfrm>
            <a:off x="7370599" y="1362644"/>
            <a:ext cx="4628895" cy="365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90DE2F6-B5E0-304F-A8DD-75392C04F0EA}"/>
              </a:ext>
            </a:extLst>
          </p:cNvPr>
          <p:cNvSpPr/>
          <p:nvPr/>
        </p:nvSpPr>
        <p:spPr>
          <a:xfrm>
            <a:off x="7453843" y="4398821"/>
            <a:ext cx="4628895" cy="365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2A4D4DF-53E3-B040-9313-8ADB230CC144}"/>
              </a:ext>
            </a:extLst>
          </p:cNvPr>
          <p:cNvSpPr/>
          <p:nvPr/>
        </p:nvSpPr>
        <p:spPr>
          <a:xfrm>
            <a:off x="7595042" y="3070154"/>
            <a:ext cx="2494094" cy="358845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6489317"/>
      </p:ext>
    </p:extLst>
  </p:cSld>
  <p:clrMapOvr>
    <a:masterClrMapping/>
  </p:clrMapOvr>
</p:sld>
</file>

<file path=ppt/theme/theme1.xml><?xml version="1.0" encoding="utf-8"?>
<a:theme xmlns:a="http://schemas.openxmlformats.org/drawingml/2006/main" name="MOSL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SL_custom" id="{68876967-ECEC-D346-AA97-1F4D7235D4F1}" vid="{C397C856-2930-A641-B65E-662F758FA0C5}"/>
    </a:ext>
  </a:extLst>
</a:theme>
</file>

<file path=ppt/theme/theme2.xml><?xml version="1.0" encoding="utf-8"?>
<a:theme xmlns:a="http://schemas.openxmlformats.org/drawingml/2006/main" name="FOUO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SL_custom" id="{68876967-ECEC-D346-AA97-1F4D7235D4F1}" vid="{5A80053E-C0B1-9649-8920-BBF11B37E713}"/>
    </a:ext>
  </a:extLst>
</a:theme>
</file>

<file path=ppt/theme/theme3.xml><?xml version="1.0" encoding="utf-8"?>
<a:theme xmlns:a="http://schemas.openxmlformats.org/drawingml/2006/main" name="Confidential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SL_custom" id="{68876967-ECEC-D346-AA97-1F4D7235D4F1}" vid="{8161452E-FEBC-3D47-BAC6-8871A92F94E9}"/>
    </a:ext>
  </a:extLst>
</a:theme>
</file>

<file path=ppt/theme/theme4.xml><?xml version="1.0" encoding="utf-8"?>
<a:theme xmlns:a="http://schemas.openxmlformats.org/drawingml/2006/main" name="1_MOSL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SL_custom" id="{68876967-ECEC-D346-AA97-1F4D7235D4F1}" vid="{F4A3F54C-1538-F048-B466-C3BA573843A4}"/>
    </a:ext>
  </a:extLst>
</a:theme>
</file>

<file path=ppt/theme/theme5.xml><?xml version="1.0" encoding="utf-8"?>
<a:theme xmlns:a="http://schemas.openxmlformats.org/drawingml/2006/main" name="1_FOUO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SL_custom" id="{68876967-ECEC-D346-AA97-1F4D7235D4F1}" vid="{9ED3022F-21D4-9241-8A3A-A467EF7D5FDA}"/>
    </a:ext>
  </a:extLst>
</a:theme>
</file>

<file path=ppt/theme/theme6.xml><?xml version="1.0" encoding="utf-8"?>
<a:theme xmlns:a="http://schemas.openxmlformats.org/drawingml/2006/main" name="1_Confidential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SL_custom" id="{68876967-ECEC-D346-AA97-1F4D7235D4F1}" vid="{FF544F60-7934-B54A-B9B4-AEDF9C7BCCFD}"/>
    </a:ext>
  </a:extLst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4658</TotalTime>
  <Words>1438</Words>
  <Application>Microsoft Macintosh PowerPoint</Application>
  <PresentationFormat>와이드스크린</PresentationFormat>
  <Paragraphs>304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6</vt:i4>
      </vt:variant>
      <vt:variant>
        <vt:lpstr>슬라이드 제목</vt:lpstr>
      </vt:variant>
      <vt:variant>
        <vt:i4>29</vt:i4>
      </vt:variant>
    </vt:vector>
  </HeadingPairs>
  <TitlesOfParts>
    <vt:vector size="42" baseType="lpstr">
      <vt:lpstr>굴림</vt:lpstr>
      <vt:lpstr>나눔바른고딕</vt:lpstr>
      <vt:lpstr>맑은 고딕</vt:lpstr>
      <vt:lpstr>Arial</vt:lpstr>
      <vt:lpstr>Calibri</vt:lpstr>
      <vt:lpstr>Calibri Light</vt:lpstr>
      <vt:lpstr>Times New Roman</vt:lpstr>
      <vt:lpstr>MOSL</vt:lpstr>
      <vt:lpstr>FOUO</vt:lpstr>
      <vt:lpstr>Confidential</vt:lpstr>
      <vt:lpstr>1_MOSL</vt:lpstr>
      <vt:lpstr>1_FOUO</vt:lpstr>
      <vt:lpstr>1_Confidential</vt:lpstr>
      <vt:lpstr>Guided Tour to TensorFlow:  Large-scale Machine Learning system</vt:lpstr>
      <vt:lpstr>TensorFlow: graph execution system</vt:lpstr>
      <vt:lpstr>TensorFlow – Build / Install</vt:lpstr>
      <vt:lpstr>Goal of this time</vt:lpstr>
      <vt:lpstr>TensorFlow Build</vt:lpstr>
      <vt:lpstr>Inside Tensorflow, Directory Structure</vt:lpstr>
      <vt:lpstr>TensorFlow C++, slightly longer than Python</vt:lpstr>
      <vt:lpstr>TensorFlow C++, graph build</vt:lpstr>
      <vt:lpstr>TensorFlow C++, concurrent execution</vt:lpstr>
      <vt:lpstr>TensorFlow Python</vt:lpstr>
      <vt:lpstr>Session – The beginning point of the travel</vt:lpstr>
      <vt:lpstr>DirectSession</vt:lpstr>
      <vt:lpstr>DirectSession::Run()</vt:lpstr>
      <vt:lpstr>DirectSession::Run() cont’</vt:lpstr>
      <vt:lpstr>DirectSession::Run() cont’</vt:lpstr>
      <vt:lpstr>DirectSession::RunInternal()</vt:lpstr>
      <vt:lpstr>DirectSession::RunInternal() cont’`</vt:lpstr>
      <vt:lpstr>DirectSession::RunInternal() cont’</vt:lpstr>
      <vt:lpstr>OpKernel</vt:lpstr>
      <vt:lpstr>MatMul OpKernel</vt:lpstr>
      <vt:lpstr>Goal of this time</vt:lpstr>
      <vt:lpstr>What I do after writing code..</vt:lpstr>
      <vt:lpstr>Python support is important</vt:lpstr>
      <vt:lpstr>Goal of this time</vt:lpstr>
      <vt:lpstr>Security extension</vt:lpstr>
      <vt:lpstr>Some approaches</vt:lpstr>
      <vt:lpstr>Why not? Secure-TensorFlow</vt:lpstr>
      <vt:lpstr>Parallel execution with HCA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유시환</dc:creator>
  <cp:lastModifiedBy>유시환</cp:lastModifiedBy>
  <cp:revision>46</cp:revision>
  <dcterms:created xsi:type="dcterms:W3CDTF">2018-08-03T13:24:07Z</dcterms:created>
  <dcterms:modified xsi:type="dcterms:W3CDTF">2019-05-20T06:55:40Z</dcterms:modified>
</cp:coreProperties>
</file>

<file path=docProps/thumbnail.jpeg>
</file>